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64" r:id="rId5"/>
    <p:sldMasterId id="2147483779" r:id="rId6"/>
  </p:sldMasterIdLst>
  <p:notesMasterIdLst>
    <p:notesMasterId r:id="rId36"/>
  </p:notesMasterIdLst>
  <p:sldIdLst>
    <p:sldId id="307" r:id="rId7"/>
    <p:sldId id="517" r:id="rId8"/>
    <p:sldId id="257" r:id="rId9"/>
    <p:sldId id="518" r:id="rId10"/>
    <p:sldId id="504" r:id="rId11"/>
    <p:sldId id="301" r:id="rId12"/>
    <p:sldId id="308" r:id="rId13"/>
    <p:sldId id="519" r:id="rId14"/>
    <p:sldId id="520" r:id="rId15"/>
    <p:sldId id="516" r:id="rId16"/>
    <p:sldId id="521" r:id="rId17"/>
    <p:sldId id="356" r:id="rId18"/>
    <p:sldId id="505" r:id="rId19"/>
    <p:sldId id="506" r:id="rId20"/>
    <p:sldId id="507" r:id="rId21"/>
    <p:sldId id="486" r:id="rId22"/>
    <p:sldId id="509" r:id="rId23"/>
    <p:sldId id="510" r:id="rId24"/>
    <p:sldId id="511" r:id="rId25"/>
    <p:sldId id="512" r:id="rId26"/>
    <p:sldId id="320" r:id="rId27"/>
    <p:sldId id="513" r:id="rId28"/>
    <p:sldId id="502" r:id="rId29"/>
    <p:sldId id="514" r:id="rId30"/>
    <p:sldId id="327" r:id="rId31"/>
    <p:sldId id="272" r:id="rId32"/>
    <p:sldId id="515" r:id="rId33"/>
    <p:sldId id="300" r:id="rId34"/>
    <p:sldId id="299"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23" autoAdjust="0"/>
  </p:normalViewPr>
  <p:slideViewPr>
    <p:cSldViewPr snapToGrid="0">
      <p:cViewPr varScale="1">
        <p:scale>
          <a:sx n="85" d="100"/>
          <a:sy n="85" d="100"/>
        </p:scale>
        <p:origin x="9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1/5/2025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385599407"/>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4696099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8200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271177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072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10" name="Group 9"/>
          <p:cNvGrpSpPr/>
          <p:nvPr userDrawn="1"/>
        </p:nvGrpSpPr>
        <p:grpSpPr>
          <a:xfrm>
            <a:off x="-2103417" y="-666750"/>
            <a:ext cx="12893633" cy="8320280"/>
            <a:chOff x="-4206833" y="-1598803"/>
            <a:chExt cx="25787265" cy="16640559"/>
          </a:xfrm>
        </p:grpSpPr>
        <p:pic>
          <p:nvPicPr>
            <p:cNvPr id="11" name="Picture 10"/>
            <p:cNvPicPr>
              <a:picLocks noChangeAspect="1"/>
            </p:cNvPicPr>
            <p:nvPr userDrawn="1"/>
          </p:nvPicPr>
          <p:blipFill>
            <a:blip r:embed="rId2"/>
            <a:stretch>
              <a:fillRect/>
            </a:stretch>
          </p:blipFill>
          <p:spPr>
            <a:xfrm>
              <a:off x="-4206833" y="-1598803"/>
              <a:ext cx="25787265" cy="16640559"/>
            </a:xfrm>
            <a:prstGeom prst="rect">
              <a:avLst/>
            </a:prstGeom>
          </p:spPr>
        </p:pic>
        <p:pic>
          <p:nvPicPr>
            <p:cNvPr id="12" name="Picture 11"/>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117957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103417" y="-666750"/>
            <a:ext cx="12893633" cy="8320280"/>
            <a:chOff x="-4206833" y="-1598803"/>
            <a:chExt cx="25787265" cy="16640559"/>
          </a:xfrm>
        </p:grpSpPr>
        <p:pic>
          <p:nvPicPr>
            <p:cNvPr id="7" name="Picture 6"/>
            <p:cNvPicPr>
              <a:picLocks noChangeAspect="1"/>
            </p:cNvPicPr>
            <p:nvPr userDrawn="1"/>
          </p:nvPicPr>
          <p:blipFill>
            <a:blip r:embed="rId2"/>
            <a:stretch>
              <a:fillRect/>
            </a:stretch>
          </p:blipFill>
          <p:spPr>
            <a:xfrm>
              <a:off x="-4206833" y="-1598803"/>
              <a:ext cx="25787265" cy="16640559"/>
            </a:xfrm>
            <a:prstGeom prst="rect">
              <a:avLst/>
            </a:prstGeom>
          </p:spPr>
        </p:pic>
        <p:pic>
          <p:nvPicPr>
            <p:cNvPr id="8" name="Picture 7"/>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446779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52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24143587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920916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854663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1/5/2025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969112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7"/>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79" r:id="rId4"/>
    <p:sldLayoutId id="214748368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91"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044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7.xml"/><Relationship Id="rId1" Type="http://schemas.openxmlformats.org/officeDocument/2006/relationships/slideLayout" Target="../slideLayouts/slideLayout36.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3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36.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D642-56BA-F5A0-84B4-26E536D42DA9}"/>
              </a:ext>
            </a:extLst>
          </p:cNvPr>
          <p:cNvSpPr>
            <a:spLocks noGrp="1"/>
          </p:cNvSpPr>
          <p:nvPr>
            <p:ph type="title"/>
          </p:nvPr>
        </p:nvSpPr>
        <p:spPr>
          <a:xfrm>
            <a:off x="974600" y="536999"/>
            <a:ext cx="7456500" cy="808499"/>
          </a:xfrm>
        </p:spPr>
        <p:txBody>
          <a:bodyPr/>
          <a:lstStyle/>
          <a:p>
            <a:r>
              <a:rPr lang="en-US" sz="2000" dirty="0"/>
              <a:t>KĨ THUẬT MẢNH GHÉP</a:t>
            </a:r>
            <a:br>
              <a:rPr lang="en-US" sz="2000" dirty="0"/>
            </a:br>
            <a:r>
              <a:rPr lang="en-US" sz="2000" dirty="0"/>
              <a:t>Quan </a:t>
            </a:r>
            <a:r>
              <a:rPr lang="en-US" sz="2000" dirty="0" err="1"/>
              <a:t>sát</a:t>
            </a:r>
            <a:r>
              <a:rPr lang="en-US" sz="2000" dirty="0"/>
              <a:t> l</a:t>
            </a:r>
            <a:r>
              <a:rPr lang="vi-VN" sz="2000" dirty="0"/>
              <a:t>ược</a:t>
            </a:r>
            <a:r>
              <a:rPr lang="en-US" sz="2000" dirty="0"/>
              <a:t> </a:t>
            </a:r>
            <a:r>
              <a:rPr lang="en-US" sz="2000" dirty="0" err="1"/>
              <a:t>đồ</a:t>
            </a:r>
            <a:r>
              <a:rPr lang="en-US" sz="2000" dirty="0"/>
              <a:t> </a:t>
            </a:r>
            <a:r>
              <a:rPr lang="en-US" sz="2000" dirty="0" err="1"/>
              <a:t>và</a:t>
            </a:r>
            <a:r>
              <a:rPr lang="en-US" sz="2000" dirty="0"/>
              <a:t> </a:t>
            </a:r>
            <a:r>
              <a:rPr lang="en-US" sz="2000" dirty="0" err="1"/>
              <a:t>đọc</a:t>
            </a:r>
            <a:r>
              <a:rPr lang="en-US" sz="2000" dirty="0"/>
              <a:t> </a:t>
            </a:r>
            <a:r>
              <a:rPr lang="en-US" sz="2000" dirty="0" err="1"/>
              <a:t>thông</a:t>
            </a:r>
            <a:r>
              <a:rPr lang="en-US" sz="2000" dirty="0"/>
              <a:t> tin </a:t>
            </a:r>
            <a:r>
              <a:rPr lang="en-US" sz="2000" dirty="0" err="1"/>
              <a:t>trang</a:t>
            </a:r>
            <a:r>
              <a:rPr lang="en-US" sz="2000" dirty="0"/>
              <a:t> 95,96 </a:t>
            </a:r>
            <a:r>
              <a:rPr lang="en-US" sz="2000" dirty="0" err="1"/>
              <a:t>thảo</a:t>
            </a:r>
            <a:r>
              <a:rPr lang="en-US" sz="2000" dirty="0"/>
              <a:t> </a:t>
            </a:r>
            <a:r>
              <a:rPr lang="en-US" sz="2000" dirty="0" err="1"/>
              <a:t>luận</a:t>
            </a:r>
            <a:r>
              <a:rPr lang="en-US" sz="2000" dirty="0"/>
              <a:t> </a:t>
            </a:r>
            <a:r>
              <a:rPr lang="en-US" sz="2000" dirty="0" err="1"/>
              <a:t>nhóm</a:t>
            </a:r>
            <a:endParaRPr lang="en-US" sz="2000" dirty="0"/>
          </a:p>
        </p:txBody>
      </p:sp>
      <p:sp>
        <p:nvSpPr>
          <p:cNvPr id="3" name="Subtitle 2">
            <a:extLst>
              <a:ext uri="{FF2B5EF4-FFF2-40B4-BE49-F238E27FC236}">
                <a16:creationId xmlns:a16="http://schemas.microsoft.com/office/drawing/2014/main" id="{1E6F1401-CA24-63FA-A1A1-B88F66D28451}"/>
              </a:ext>
            </a:extLst>
          </p:cNvPr>
          <p:cNvSpPr>
            <a:spLocks noGrp="1"/>
          </p:cNvSpPr>
          <p:nvPr>
            <p:ph type="subTitle" idx="1"/>
          </p:nvPr>
        </p:nvSpPr>
        <p:spPr/>
        <p:txBody>
          <a:bodyPr/>
          <a:lstStyle/>
          <a:p>
            <a:pPr algn="just">
              <a:lnSpc>
                <a:spcPct val="120000"/>
              </a:lnSpc>
              <a:buNone/>
            </a:pPr>
            <a:r>
              <a:rPr lang="en-US" sz="2800" dirty="0" err="1">
                <a:effectLst/>
                <a:latin typeface="Times New Roman" panose="02020603050405020304" pitchFamily="18" charset="0"/>
                <a:ea typeface="SimSun" panose="02010600030101010101" pitchFamily="2" charset="-122"/>
              </a:rPr>
              <a:t>Nhóm</a:t>
            </a:r>
            <a:r>
              <a:rPr lang="en-US" sz="2800" dirty="0">
                <a:effectLst/>
                <a:latin typeface="Times New Roman" panose="02020603050405020304" pitchFamily="18" charset="0"/>
                <a:ea typeface="SimSun" panose="02010600030101010101" pitchFamily="2" charset="-122"/>
              </a:rPr>
              <a:t> 1: + Em </a:t>
            </a:r>
            <a:r>
              <a:rPr lang="en-US" sz="2800" dirty="0" err="1">
                <a:effectLst/>
                <a:latin typeface="Times New Roman" panose="02020603050405020304" pitchFamily="18" charset="0"/>
                <a:ea typeface="SimSun" panose="02010600030101010101" pitchFamily="2" charset="-122"/>
              </a:rPr>
              <a:t>hãy</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nêu</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đặc</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điểm</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địa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hình</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của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châu</a:t>
            </a:r>
            <a:r>
              <a:rPr lang="en-US" sz="2800" dirty="0">
                <a:effectLst/>
                <a:latin typeface="Times New Roman" panose="02020603050405020304" pitchFamily="18" charset="0"/>
                <a:ea typeface="SimSun" panose="02010600030101010101" pitchFamily="2" charset="-122"/>
              </a:rPr>
              <a:t> Phi </a:t>
            </a:r>
            <a:r>
              <a:rPr lang="en-US" sz="2800" dirty="0" err="1">
                <a:effectLst/>
                <a:latin typeface="Times New Roman" panose="02020603050405020304" pitchFamily="18" charset="0"/>
                <a:ea typeface="SimSun" panose="02010600030101010101" pitchFamily="2" charset="-122"/>
              </a:rPr>
              <a:t>và</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châu</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Mỹ</a:t>
            </a:r>
            <a:r>
              <a:rPr lang="en-US" sz="2800" dirty="0">
                <a:effectLst/>
                <a:latin typeface="Times New Roman" panose="02020603050405020304" pitchFamily="18" charset="0"/>
                <a:ea typeface="SimSun" panose="02010600030101010101" pitchFamily="2" charset="-122"/>
              </a:rPr>
              <a:t> ?</a:t>
            </a:r>
          </a:p>
          <a:p>
            <a:pPr algn="just">
              <a:lnSpc>
                <a:spcPct val="120000"/>
              </a:lnSpc>
            </a:pPr>
            <a:r>
              <a:rPr lang="en-US" sz="2800" dirty="0" err="1">
                <a:effectLst/>
                <a:latin typeface="Times New Roman" panose="02020603050405020304" pitchFamily="18" charset="0"/>
                <a:ea typeface="SimSun" panose="02010600030101010101" pitchFamily="2" charset="-122"/>
              </a:rPr>
              <a:t>Nhóm</a:t>
            </a:r>
            <a:r>
              <a:rPr lang="en-US" sz="2800" dirty="0">
                <a:effectLst/>
                <a:latin typeface="Times New Roman" panose="02020603050405020304" pitchFamily="18" charset="0"/>
                <a:ea typeface="SimSun" panose="02010600030101010101" pitchFamily="2" charset="-122"/>
              </a:rPr>
              <a:t> 2: + Châu Phi </a:t>
            </a:r>
            <a:r>
              <a:rPr lang="en-US" sz="2800" dirty="0" err="1">
                <a:effectLst/>
                <a:latin typeface="Times New Roman" panose="02020603050405020304" pitchFamily="18" charset="0"/>
                <a:ea typeface="SimSun" panose="02010600030101010101" pitchFamily="2" charset="-122"/>
              </a:rPr>
              <a:t>và</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châu</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Mỹ</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có</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khí</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hậu</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như</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thế</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nào</a:t>
            </a:r>
            <a:endParaRPr lang="en-US" sz="2800" dirty="0">
              <a:effectLst/>
              <a:latin typeface="Times New Roman" panose="02020603050405020304" pitchFamily="18" charset="0"/>
              <a:ea typeface="SimSun" panose="02010600030101010101" pitchFamily="2" charset="-122"/>
            </a:endParaRPr>
          </a:p>
          <a:p>
            <a:endParaRPr lang="en-US" dirty="0"/>
          </a:p>
        </p:txBody>
      </p:sp>
      <p:sp>
        <p:nvSpPr>
          <p:cNvPr id="4" name="Subtitle 3">
            <a:extLst>
              <a:ext uri="{FF2B5EF4-FFF2-40B4-BE49-F238E27FC236}">
                <a16:creationId xmlns:a16="http://schemas.microsoft.com/office/drawing/2014/main" id="{70B63746-E675-77EF-C0C5-AE3A80ECC90F}"/>
              </a:ext>
            </a:extLst>
          </p:cNvPr>
          <p:cNvSpPr>
            <a:spLocks noGrp="1"/>
          </p:cNvSpPr>
          <p:nvPr>
            <p:ph type="subTitle" idx="2"/>
          </p:nvPr>
        </p:nvSpPr>
        <p:spPr/>
        <p:txBody>
          <a:bodyPr/>
          <a:lstStyle/>
          <a:p>
            <a:pPr algn="just">
              <a:lnSpc>
                <a:spcPct val="120000"/>
              </a:lnSpc>
              <a:buNone/>
            </a:pPr>
            <a:r>
              <a:rPr lang="en-US" sz="2800" dirty="0" err="1">
                <a:effectLst/>
                <a:latin typeface="Times New Roman" panose="02020603050405020304" pitchFamily="18" charset="0"/>
                <a:ea typeface="SimSun" panose="02010600030101010101" pitchFamily="2" charset="-122"/>
              </a:rPr>
              <a:t>Nhóm</a:t>
            </a:r>
            <a:r>
              <a:rPr lang="en-US" sz="2800" dirty="0">
                <a:effectLst/>
                <a:latin typeface="Times New Roman" panose="02020603050405020304" pitchFamily="18" charset="0"/>
                <a:ea typeface="SimSun" panose="02010600030101010101" pitchFamily="2" charset="-122"/>
              </a:rPr>
              <a:t> 3: Quan </a:t>
            </a:r>
            <a:r>
              <a:rPr lang="en-US" sz="2800" dirty="0" err="1">
                <a:effectLst/>
                <a:latin typeface="Times New Roman" panose="02020603050405020304" pitchFamily="18" charset="0"/>
                <a:ea typeface="SimSun" panose="02010600030101010101" pitchFamily="2" charset="-122"/>
              </a:rPr>
              <a:t>sát</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lược</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đồ</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em</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có</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nhận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xét</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gì</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về</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mạng</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lưới</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sông</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ngòi</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tại</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châu</a:t>
            </a:r>
            <a:r>
              <a:rPr lang="en-US" sz="2800" dirty="0">
                <a:effectLst/>
                <a:latin typeface="Times New Roman" panose="02020603050405020304" pitchFamily="18" charset="0"/>
                <a:ea typeface="SimSun" panose="02010600030101010101" pitchFamily="2" charset="-122"/>
              </a:rPr>
              <a:t> Phi </a:t>
            </a:r>
            <a:r>
              <a:rPr lang="en-US" sz="2800" dirty="0" err="1">
                <a:effectLst/>
                <a:latin typeface="Times New Roman" panose="02020603050405020304" pitchFamily="18" charset="0"/>
                <a:ea typeface="SimSun" panose="02010600030101010101" pitchFamily="2" charset="-122"/>
              </a:rPr>
              <a:t>và</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châu</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Mỹ</a:t>
            </a:r>
            <a:r>
              <a:rPr lang="en-US" sz="2800" dirty="0">
                <a:effectLst/>
                <a:latin typeface="Times New Roman" panose="02020603050405020304" pitchFamily="18" charset="0"/>
                <a:ea typeface="SimSun" panose="02010600030101010101" pitchFamily="2" charset="-122"/>
              </a:rPr>
              <a:t>?</a:t>
            </a:r>
          </a:p>
          <a:p>
            <a:pPr algn="just">
              <a:lnSpc>
                <a:spcPct val="120000"/>
              </a:lnSpc>
            </a:pPr>
            <a:r>
              <a:rPr lang="en-US" sz="2800" dirty="0" err="1">
                <a:effectLst/>
                <a:latin typeface="Times New Roman" panose="02020603050405020304" pitchFamily="18" charset="0"/>
                <a:ea typeface="SimSun" panose="02010600030101010101" pitchFamily="2" charset="-122"/>
              </a:rPr>
              <a:t>Nhóm</a:t>
            </a:r>
            <a:r>
              <a:rPr lang="en-US" sz="2800" dirty="0">
                <a:effectLst/>
                <a:latin typeface="Times New Roman" panose="02020603050405020304" pitchFamily="18" charset="0"/>
                <a:ea typeface="SimSun" panose="02010600030101010101" pitchFamily="2" charset="-122"/>
              </a:rPr>
              <a:t> 4: Thiên </a:t>
            </a:r>
            <a:r>
              <a:rPr lang="en-US" sz="2800" dirty="0" err="1">
                <a:effectLst/>
                <a:latin typeface="Times New Roman" panose="02020603050405020304" pitchFamily="18" charset="0"/>
                <a:ea typeface="SimSun" panose="02010600030101010101" pitchFamily="2" charset="-122"/>
              </a:rPr>
              <a:t>nhiên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châu</a:t>
            </a:r>
            <a:r>
              <a:rPr lang="en-US" sz="2800" dirty="0">
                <a:effectLst/>
                <a:latin typeface="Times New Roman" panose="02020603050405020304" pitchFamily="18" charset="0"/>
                <a:ea typeface="SimSun" panose="02010600030101010101" pitchFamily="2" charset="-122"/>
              </a:rPr>
              <a:t> Phi </a:t>
            </a:r>
            <a:r>
              <a:rPr lang="en-US" sz="2800" dirty="0" err="1">
                <a:effectLst/>
                <a:latin typeface="Times New Roman" panose="02020603050405020304" pitchFamily="18" charset="0"/>
                <a:ea typeface="SimSun" panose="02010600030101010101" pitchFamily="2" charset="-122"/>
              </a:rPr>
              <a:t>và</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châu</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Mỹ</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như</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thế</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nào</a:t>
            </a:r>
            <a:r>
              <a:rPr lang="en-US" sz="2800" dirty="0">
                <a:effectLst/>
                <a:latin typeface="Times New Roman" panose="02020603050405020304" pitchFamily="18" charset="0"/>
                <a:ea typeface="SimSun" panose="02010600030101010101" pitchFamily="2" charset="-122"/>
              </a:rPr>
              <a:t>?</a:t>
            </a:r>
          </a:p>
          <a:p>
            <a:endParaRPr lang="en-US" dirty="0"/>
          </a:p>
        </p:txBody>
      </p:sp>
    </p:spTree>
    <p:extLst>
      <p:ext uri="{BB962C8B-B14F-4D97-AF65-F5344CB8AC3E}">
        <p14:creationId xmlns:p14="http://schemas.microsoft.com/office/powerpoint/2010/main" val="412398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arth (6)">
            <a:hlinkClick r:id="" action="ppaction://media"/>
            <a:extLst>
              <a:ext uri="{FF2B5EF4-FFF2-40B4-BE49-F238E27FC236}">
                <a16:creationId xmlns:a16="http://schemas.microsoft.com/office/drawing/2014/main" id="{E6FC9BC6-92ED-C464-86BE-6DB38EA0DF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8135" y="98425"/>
            <a:ext cx="8490856" cy="5045075"/>
          </a:xfrm>
          <a:prstGeom prst="rect">
            <a:avLst/>
          </a:prstGeom>
        </p:spPr>
      </p:pic>
    </p:spTree>
    <p:extLst>
      <p:ext uri="{BB962C8B-B14F-4D97-AF65-F5344CB8AC3E}">
        <p14:creationId xmlns:p14="http://schemas.microsoft.com/office/powerpoint/2010/main" val="218230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và</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châu</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Mỹ</a:t>
            </a:r>
            <a:r>
              <a:rPr lang="vi-VN" sz="3000" b="1" kern="1200" dirty="0">
                <a:solidFill>
                  <a:srgbClr val="FFFFFF"/>
                </a:solidFill>
                <a:latin typeface="Cambria" panose="02040503050406030204" pitchFamily="18" charset="0"/>
                <a:ea typeface="Cambria" panose="02040503050406030204" pitchFamily="18" charset="0"/>
              </a:rPr>
              <a:t>?</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4"/>
            <a:ext cx="6626543" cy="294424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t>Địa hình châu Phi khá cao, độ cao trung bình 750m, chủ yếu có các sơn nguyên xen với bốn địa thấp. Địa hình châu Mỹ được chia thành ba khu vực rõ rết: phía tây là các dãy núi cao, các đồng bằng ở giữa và phía đông là các dãy núi, cao nguyên thấp.</a:t>
            </a:r>
            <a:endParaRPr lang="en-US" sz="2400" dirty="0"/>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a:t>
            </a:r>
            <a:r>
              <a:rPr lang="en-US" sz="3000" b="1" kern="1200" dirty="0" err="1">
                <a:solidFill>
                  <a:srgbClr val="FFFFFF"/>
                </a:solidFill>
                <a:latin typeface="Cambria" panose="02040503050406030204" pitchFamily="18" charset="0"/>
                <a:ea typeface="Cambria" panose="02040503050406030204" pitchFamily="18" charset="0"/>
              </a:rPr>
              <a:t>và</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châu</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Mỹ</a:t>
            </a:r>
            <a:r>
              <a:rPr lang="en-US" sz="3000" b="1" kern="1200" dirty="0">
                <a:solidFill>
                  <a:srgbClr val="FFFFFF"/>
                </a:solidFill>
                <a:latin typeface="Cambria" panose="02040503050406030204" pitchFamily="18" charset="0"/>
                <a:ea typeface="Cambria" panose="02040503050406030204" pitchFamily="18" charset="0"/>
              </a:rPr>
              <a:t> </a:t>
            </a:r>
            <a:r>
              <a:rPr lang="vi-VN" sz="3000" b="1" kern="1200" dirty="0">
                <a:solidFill>
                  <a:srgbClr val="FFFFFF"/>
                </a:solidFill>
                <a:latin typeface="Cambria" panose="02040503050406030204" pitchFamily="18" charset="0"/>
                <a:ea typeface="Cambria" panose="02040503050406030204" pitchFamily="18" charset="0"/>
              </a:rPr>
              <a:t>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4"/>
            <a:ext cx="6626543" cy="246474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t>+ </a:t>
            </a:r>
            <a:r>
              <a:rPr lang="nl-NL" sz="3200" dirty="0"/>
              <a:t>Châu Phi có khí hậu khô nóng bậc nhất thế giới. Châu Mỹ có khí hậu phân hoá theo chiều bắc- nam, đông - tây và theo độ cao.</a:t>
            </a:r>
            <a:endParaRPr lang="en-US" sz="3200" dirty="0"/>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1699706" y="-2111762"/>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300544" y="324465"/>
            <a:ext cx="8403509"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và</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châu</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Mỹ</a:t>
            </a:r>
            <a:r>
              <a:rPr lang="vi-VN" sz="3000" b="1" kern="1200" dirty="0">
                <a:solidFill>
                  <a:srgbClr val="FFFFFF"/>
                </a:solidFill>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98885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400" b="1" kern="1200" dirty="0">
                <a:solidFill>
                  <a:srgbClr val="002060"/>
                </a:solidFill>
                <a:latin typeface="Cambria" panose="02040503050406030204" pitchFamily="18" charset="0"/>
                <a:ea typeface="Cambria" panose="02040503050406030204" pitchFamily="18" charset="0"/>
              </a:rPr>
              <a:t>+ Mạng lưới sông ngòi của châu Phi thưa thớt và phân bổ không đồng đều, một số sông lớn là Nin, Công-gô.. Châu Phi có nhiều hố lớn như Vich-to-ri-a, Tan-ga-ni-ca,. Hệ thống sông, hồ châu Mỹ khá dày. Một số sông lớn là Mi-xi-xi-pi, A-ma-dôn,..Một số hồ lớn là hồ Thượng, hồ Gấu Lớn,..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a:t>
            </a:r>
            <a:r>
              <a:rPr lang="en-US" sz="3000" b="1" kern="1200" dirty="0" err="1">
                <a:solidFill>
                  <a:srgbClr val="FFFFFF"/>
                </a:solidFill>
                <a:latin typeface="Cambria" panose="02040503050406030204" pitchFamily="18" charset="0"/>
                <a:ea typeface="Cambria" panose="02040503050406030204" pitchFamily="18" charset="0"/>
              </a:rPr>
              <a:t>châu</a:t>
            </a:r>
            <a:r>
              <a:rPr lang="en-US" sz="3000" b="1" kern="1200" dirty="0">
                <a:solidFill>
                  <a:srgbClr val="FFFFFF"/>
                </a:solidFill>
                <a:latin typeface="Cambria" panose="02040503050406030204" pitchFamily="18" charset="0"/>
                <a:ea typeface="Cambria" panose="02040503050406030204" pitchFamily="18" charset="0"/>
              </a:rPr>
              <a:t> Phi </a:t>
            </a:r>
            <a:r>
              <a:rPr lang="en-US" sz="3000" b="1" kern="1200" dirty="0" err="1">
                <a:solidFill>
                  <a:srgbClr val="FFFFFF"/>
                </a:solidFill>
                <a:latin typeface="Cambria" panose="02040503050406030204" pitchFamily="18" charset="0"/>
                <a:ea typeface="Cambria" panose="02040503050406030204" pitchFamily="18" charset="0"/>
              </a:rPr>
              <a:t>và</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châu</a:t>
            </a:r>
            <a:r>
              <a:rPr lang="en-US" sz="3000" b="1" kern="1200" dirty="0">
                <a:solidFill>
                  <a:srgbClr val="FFFFFF"/>
                </a:solidFill>
                <a:latin typeface="Cambria" panose="02040503050406030204" pitchFamily="18" charset="0"/>
                <a:ea typeface="Cambria" panose="02040503050406030204" pitchFamily="18" charset="0"/>
              </a:rPr>
              <a:t> </a:t>
            </a:r>
            <a:r>
              <a:rPr lang="en-US" sz="3000" b="1" kern="1200" dirty="0" err="1">
                <a:solidFill>
                  <a:srgbClr val="FFFFFF"/>
                </a:solidFill>
                <a:latin typeface="Cambria" panose="02040503050406030204" pitchFamily="18" charset="0"/>
                <a:ea typeface="Cambria" panose="02040503050406030204" pitchFamily="18" charset="0"/>
              </a:rPr>
              <a:t>Mỹ</a:t>
            </a:r>
            <a:r>
              <a:rPr lang="en-US" sz="3000" b="1" kern="1200" dirty="0">
                <a:solidFill>
                  <a:srgbClr val="FFFFFF"/>
                </a:solidFill>
                <a:latin typeface="Cambria" panose="02040503050406030204" pitchFamily="18" charset="0"/>
                <a:ea typeface="Cambria" panose="02040503050406030204" pitchFamily="18" charset="0"/>
              </a:rPr>
              <a:t> </a:t>
            </a:r>
            <a:r>
              <a:rPr lang="vi-VN" sz="3000" b="1" kern="1200" dirty="0">
                <a:solidFill>
                  <a:srgbClr val="FFFFFF"/>
                </a:solidFill>
                <a:latin typeface="Cambria" panose="02040503050406030204" pitchFamily="18" charset="0"/>
                <a:ea typeface="Cambria" panose="02040503050406030204" pitchFamily="18" charset="0"/>
              </a:rPr>
              <a:t>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3200" dirty="0"/>
              <a:t>Thiên nhiên châu Phi có nhiều hoang mạc rộng lớn, rất khô hạn. Xa van cũng là cảnh quan phổ biến. Thiên nhiên của châu Mỹ rất đa dạng</a:t>
            </a:r>
            <a:endParaRPr lang="en-US" sz="3200" dirty="0"/>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5765-1588-1664-6593-1453551CAE04}"/>
            </a:ext>
          </a:extLst>
        </p:cNvPr>
        <p:cNvGrpSpPr/>
        <p:nvPr/>
      </p:nvGrpSpPr>
      <p:grpSpPr>
        <a:xfrm>
          <a:off x="0" y="0"/>
          <a:ext cx="0" cy="0"/>
          <a:chOff x="0" y="0"/>
          <a:chExt cx="0" cy="0"/>
        </a:xfrm>
      </p:grpSpPr>
      <p:sp>
        <p:nvSpPr>
          <p:cNvPr id="5" name="云形 69">
            <a:extLst>
              <a:ext uri="{FF2B5EF4-FFF2-40B4-BE49-F238E27FC236}">
                <a16:creationId xmlns:a16="http://schemas.microsoft.com/office/drawing/2014/main" id="{10924908-CF87-ACC9-2EFD-899CC1750019}"/>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24A5BA1-27F0-A20A-7E9A-DABF9B08C59D}"/>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919358036"/>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arth (1)">
            <a:hlinkClick r:id="" action="ppaction://media"/>
            <a:extLst>
              <a:ext uri="{FF2B5EF4-FFF2-40B4-BE49-F238E27FC236}">
                <a16:creationId xmlns:a16="http://schemas.microsoft.com/office/drawing/2014/main" id="{BFCF2F68-1BDF-F06C-5435-B8E8BEADCF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72322" y="613317"/>
            <a:ext cx="6133171" cy="4530183"/>
          </a:xfrm>
          <a:prstGeom prst="rect">
            <a:avLst/>
          </a:prstGeom>
        </p:spPr>
      </p:pic>
    </p:spTree>
    <p:extLst>
      <p:ext uri="{BB962C8B-B14F-4D97-AF65-F5344CB8AC3E}">
        <p14:creationId xmlns:p14="http://schemas.microsoft.com/office/powerpoint/2010/main" val="21689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434" b="-543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1363243" y="-414993"/>
            <a:ext cx="1412290" cy="5943171"/>
            <a:chOff x="0" y="0"/>
            <a:chExt cx="743922" cy="3130559"/>
          </a:xfrm>
        </p:grpSpPr>
        <p:sp>
          <p:nvSpPr>
            <p:cNvPr id="4" name="Freeform 4"/>
            <p:cNvSpPr/>
            <p:nvPr/>
          </p:nvSpPr>
          <p:spPr>
            <a:xfrm>
              <a:off x="0" y="0"/>
              <a:ext cx="743922" cy="3130559"/>
            </a:xfrm>
            <a:custGeom>
              <a:avLst/>
              <a:gdLst/>
              <a:ahLst/>
              <a:cxnLst/>
              <a:rect l="l" t="t" r="r" b="b"/>
              <a:pathLst>
                <a:path w="743922" h="3130559">
                  <a:moveTo>
                    <a:pt x="0" y="0"/>
                  </a:moveTo>
                  <a:lnTo>
                    <a:pt x="743922" y="0"/>
                  </a:lnTo>
                  <a:lnTo>
                    <a:pt x="743922"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47625"/>
              <a:ext cx="743922"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6" name="Group 6"/>
          <p:cNvGrpSpPr/>
          <p:nvPr/>
        </p:nvGrpSpPr>
        <p:grpSpPr>
          <a:xfrm>
            <a:off x="9031134" y="-298343"/>
            <a:ext cx="1474187" cy="5943171"/>
            <a:chOff x="0" y="0"/>
            <a:chExt cx="776526" cy="3130559"/>
          </a:xfrm>
        </p:grpSpPr>
        <p:sp>
          <p:nvSpPr>
            <p:cNvPr id="7" name="Freeform 7"/>
            <p:cNvSpPr/>
            <p:nvPr/>
          </p:nvSpPr>
          <p:spPr>
            <a:xfrm>
              <a:off x="0" y="0"/>
              <a:ext cx="776526" cy="3130559"/>
            </a:xfrm>
            <a:custGeom>
              <a:avLst/>
              <a:gdLst/>
              <a:ahLst/>
              <a:cxnLst/>
              <a:rect l="l" t="t" r="r" b="b"/>
              <a:pathLst>
                <a:path w="776526" h="3130559">
                  <a:moveTo>
                    <a:pt x="0" y="0"/>
                  </a:moveTo>
                  <a:lnTo>
                    <a:pt x="776526" y="0"/>
                  </a:lnTo>
                  <a:lnTo>
                    <a:pt x="776526"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47625"/>
              <a:ext cx="776526"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9" name="Freeform 9"/>
          <p:cNvSpPr/>
          <p:nvPr/>
        </p:nvSpPr>
        <p:spPr>
          <a:xfrm>
            <a:off x="677565" y="146406"/>
            <a:ext cx="7725052" cy="4850689"/>
          </a:xfrm>
          <a:custGeom>
            <a:avLst/>
            <a:gdLst/>
            <a:ahLst/>
            <a:cxnLst/>
            <a:rect l="l" t="t" r="r" b="b"/>
            <a:pathLst>
              <a:path w="15450104" h="9701378">
                <a:moveTo>
                  <a:pt x="0" y="0"/>
                </a:moveTo>
                <a:lnTo>
                  <a:pt x="15450104" y="0"/>
                </a:lnTo>
                <a:lnTo>
                  <a:pt x="15450104" y="9701378"/>
                </a:lnTo>
                <a:lnTo>
                  <a:pt x="0" y="9701378"/>
                </a:lnTo>
                <a:lnTo>
                  <a:pt x="0" y="0"/>
                </a:lnTo>
                <a:close/>
              </a:path>
            </a:pathLst>
          </a:custGeom>
          <a:blipFill>
            <a:blip r:embed="rId3">
              <a:alphaModFix amt="82000"/>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0"/>
          <p:cNvSpPr/>
          <p:nvPr/>
        </p:nvSpPr>
        <p:spPr>
          <a:xfrm rot="-5400000" flipH="1" flipV="1">
            <a:off x="-3304225" y="1747454"/>
            <a:ext cx="6484581" cy="1183436"/>
          </a:xfrm>
          <a:custGeom>
            <a:avLst/>
            <a:gdLst/>
            <a:ahLst/>
            <a:cxnLst/>
            <a:rect l="l" t="t" r="r" b="b"/>
            <a:pathLst>
              <a:path w="12969162" h="2366872">
                <a:moveTo>
                  <a:pt x="12969162" y="2366872"/>
                </a:moveTo>
                <a:lnTo>
                  <a:pt x="0" y="2366872"/>
                </a:lnTo>
                <a:lnTo>
                  <a:pt x="0" y="0"/>
                </a:lnTo>
                <a:lnTo>
                  <a:pt x="12969162" y="0"/>
                </a:lnTo>
                <a:lnTo>
                  <a:pt x="12969162" y="2366872"/>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11"/>
          <p:cNvSpPr/>
          <p:nvPr/>
        </p:nvSpPr>
        <p:spPr>
          <a:xfrm rot="-5400000">
            <a:off x="5963644" y="2235580"/>
            <a:ext cx="6484581" cy="1183436"/>
          </a:xfrm>
          <a:custGeom>
            <a:avLst/>
            <a:gdLst/>
            <a:ahLst/>
            <a:cxnLst/>
            <a:rect l="l" t="t" r="r" b="b"/>
            <a:pathLst>
              <a:path w="12969162" h="2366872">
                <a:moveTo>
                  <a:pt x="0" y="0"/>
                </a:moveTo>
                <a:lnTo>
                  <a:pt x="12969162" y="0"/>
                </a:lnTo>
                <a:lnTo>
                  <a:pt x="12969162" y="2366872"/>
                </a:lnTo>
                <a:lnTo>
                  <a:pt x="0" y="2366872"/>
                </a:lnTo>
                <a:lnTo>
                  <a:pt x="0" y="0"/>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12"/>
          <p:cNvSpPr/>
          <p:nvPr/>
        </p:nvSpPr>
        <p:spPr>
          <a:xfrm>
            <a:off x="658799" y="683084"/>
            <a:ext cx="7479868" cy="3777333"/>
          </a:xfrm>
          <a:custGeom>
            <a:avLst/>
            <a:gdLst/>
            <a:ahLst/>
            <a:cxnLst/>
            <a:rect l="l" t="t" r="r" b="b"/>
            <a:pathLst>
              <a:path w="14959735" h="7554666">
                <a:moveTo>
                  <a:pt x="0" y="0"/>
                </a:moveTo>
                <a:lnTo>
                  <a:pt x="14959735" y="0"/>
                </a:lnTo>
                <a:lnTo>
                  <a:pt x="14959735" y="7554666"/>
                </a:lnTo>
                <a:lnTo>
                  <a:pt x="0" y="7554666"/>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pic>
        <p:nvPicPr>
          <p:cNvPr id="14" name="Picture 13">
            <a:extLst>
              <a:ext uri="{FF2B5EF4-FFF2-40B4-BE49-F238E27FC236}">
                <a16:creationId xmlns:a16="http://schemas.microsoft.com/office/drawing/2014/main" id="{EC18D7BC-74B8-6534-3DAD-871E9C78F26C}"/>
              </a:ext>
            </a:extLst>
          </p:cNvPr>
          <p:cNvPicPr>
            <a:picLocks noChangeAspect="1"/>
          </p:cNvPicPr>
          <p:nvPr/>
        </p:nvPicPr>
        <p:blipFill>
          <a:blip r:embed="rId6"/>
          <a:stretch>
            <a:fillRect/>
          </a:stretch>
        </p:blipFill>
        <p:spPr>
          <a:xfrm>
            <a:off x="2796873" y="1292515"/>
            <a:ext cx="3584759"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3116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4"/>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708694" y="856413"/>
            <a:ext cx="5477774" cy="1177245"/>
          </a:xfrm>
          <a:prstGeom prst="rect">
            <a:avLst/>
          </a:prstGeom>
          <a:noFill/>
        </p:spPr>
        <p:txBody>
          <a:bodyPr wrap="square" lIns="68580" tIns="34290" rIns="68580" bIns="34290">
            <a:spAutoFit/>
          </a:bodyPr>
          <a:lstStyle/>
          <a:p>
            <a:pPr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sông</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hồ</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Á?</a:t>
            </a:r>
            <a:endParaRPr lang="vi-VN" sz="36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662313"/>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2800" b="1" dirty="0">
                <a:solidFill>
                  <a:srgbClr val="FB252A"/>
                </a:solidFill>
                <a:latin typeface="Cambria" panose="02040503050406030204" pitchFamily="18" charset="0"/>
                <a:ea typeface="Cambria" panose="02040503050406030204" pitchFamily="18" charset="0"/>
              </a:rPr>
              <a:t>Châu Á có hệ thống sông lớn: Hoàng Hà, Trường Giang, </a:t>
            </a:r>
            <a:r>
              <a:rPr lang="en-US" sz="2800" b="1" dirty="0">
                <a:solidFill>
                  <a:srgbClr val="FB252A"/>
                </a:solidFill>
                <a:latin typeface="Cambria" panose="02040503050406030204" pitchFamily="18" charset="0"/>
                <a:ea typeface="Cambria" panose="02040503050406030204" pitchFamily="18" charset="0"/>
              </a:rPr>
              <a:t>Ấ</a:t>
            </a:r>
            <a:r>
              <a:rPr lang="vi-VN" sz="2800" b="1" dirty="0">
                <a:solidFill>
                  <a:srgbClr val="FB252A"/>
                </a:solidFill>
                <a:latin typeface="Cambria" panose="02040503050406030204" pitchFamily="18" charset="0"/>
                <a:ea typeface="Cambria" panose="02040503050406030204" pitchFamily="18" charset="0"/>
              </a:rPr>
              <a:t>n - Hằng, Mê Công,..; có các hồ lớn: Ca-xpi, Bai-can, A-ran,..</a:t>
            </a:r>
            <a:endParaRPr lang="en-GB"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arth (2)">
            <a:hlinkClick r:id="" action="ppaction://media"/>
            <a:extLst>
              <a:ext uri="{FF2B5EF4-FFF2-40B4-BE49-F238E27FC236}">
                <a16:creationId xmlns:a16="http://schemas.microsoft.com/office/drawing/2014/main" id="{AA47C5F7-CF96-86A9-61DF-1056CD89DF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2029" y="1"/>
            <a:ext cx="6858000" cy="5143500"/>
          </a:xfrm>
          <a:prstGeom prst="rect">
            <a:avLst/>
          </a:prstGeom>
        </p:spPr>
      </p:pic>
    </p:spTree>
    <p:extLst>
      <p:ext uri="{BB962C8B-B14F-4D97-AF65-F5344CB8AC3E}">
        <p14:creationId xmlns:p14="http://schemas.microsoft.com/office/powerpoint/2010/main" val="14395032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177105" y="95591"/>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562045" y="623500"/>
            <a:ext cx="5477774" cy="1177245"/>
          </a:xfrm>
          <a:prstGeom prst="rect">
            <a:avLst/>
          </a:prstGeom>
          <a:noFill/>
        </p:spPr>
        <p:txBody>
          <a:bodyPr wrap="square" lIns="68580" tIns="34290" rIns="68580" bIns="34290">
            <a:spAutoFit/>
          </a:bodyPr>
          <a:lstStyle/>
          <a:p>
            <a:pPr lvl="0"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nêu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đặc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điểm</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địa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550169"/>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800" b="1" dirty="0">
                <a:solidFill>
                  <a:srgbClr val="FB252A"/>
                </a:solidFill>
              </a:rPr>
              <a:t>Đồng bằng ở Châu Âu chiếm </a:t>
            </a:r>
            <a:r>
              <a:rPr lang="vi-VN" sz="2800" b="1" dirty="0" smtClean="0">
                <a:solidFill>
                  <a:srgbClr val="FB252A"/>
                </a:solidFill>
              </a:rPr>
              <a:t>2</a:t>
            </a:r>
            <a:r>
              <a:rPr lang="en-US" sz="2800" b="1" smtClean="0">
                <a:solidFill>
                  <a:srgbClr val="FB252A"/>
                </a:solidFill>
              </a:rPr>
              <a:t>/</a:t>
            </a:r>
            <a:r>
              <a:rPr lang="vi-VN" sz="2800" b="1" smtClean="0">
                <a:solidFill>
                  <a:srgbClr val="FB252A"/>
                </a:solidFill>
              </a:rPr>
              <a:t>3 </a:t>
            </a:r>
            <a:r>
              <a:rPr lang="vi-VN" sz="2800" b="1" dirty="0">
                <a:solidFill>
                  <a:srgbClr val="FB252A"/>
                </a:solidFill>
              </a:rPr>
              <a:t>diện tích lãnh thổ và kéo dài từ tây sang đông. Đồi núi chiếm 1/3 diện tích lãnh thổ, hệ thống núi cao tập trung ở phía nam.</a:t>
            </a:r>
            <a:endParaRPr kumimoji="0" lang="en-GB" sz="2800" b="0" i="0" u="none" strike="noStrike" kern="0" cap="none" spc="0" normalizeH="0" baseline="0" noProof="0" dirty="0">
              <a:ln>
                <a:noFill/>
              </a:ln>
              <a:solidFill>
                <a:srgbClr val="00206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47324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632372" y="630054"/>
            <a:ext cx="4127350" cy="1176630"/>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5"/>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6">
            <a:biLevel thresh="25000"/>
          </a:blip>
          <a:stretch>
            <a:fillRect/>
          </a:stretch>
        </p:blipFill>
        <p:spPr>
          <a:xfrm>
            <a:off x="639845" y="1854679"/>
            <a:ext cx="6239182" cy="1334459"/>
          </a:xfrm>
          <a:prstGeom prst="rect">
            <a:avLst/>
          </a:prstGeom>
        </p:spPr>
      </p:pic>
      <p:sp>
        <p:nvSpPr>
          <p:cNvPr id="10" name="TextBox 9"/>
          <p:cNvSpPr txBox="1"/>
          <p:nvPr/>
        </p:nvSpPr>
        <p:spPr>
          <a:xfrm>
            <a:off x="2507135" y="201255"/>
            <a:ext cx="6740508" cy="1138773"/>
          </a:xfrm>
          <a:prstGeom prst="rect">
            <a:avLst/>
          </a:prstGeom>
          <a:noFill/>
        </p:spPr>
        <p:txBody>
          <a:bodyPr wrap="square" rtlCol="0">
            <a:spAutoFit/>
          </a:bodyPr>
          <a:lstStyle/>
          <a:p>
            <a:pPr algn="ctr">
              <a:buClrTx/>
              <a:buFontTx/>
              <a:buNone/>
            </a:pPr>
            <a:r>
              <a:rPr lang="en-US" sz="2400" b="1" kern="1200" dirty="0" err="1">
                <a:solidFill>
                  <a:srgbClr val="2944E9"/>
                </a:solidFill>
                <a:latin typeface="Times New Roman" panose="02020603050405020304" pitchFamily="18" charset="0"/>
                <a:ea typeface="+mn-ea"/>
                <a:cs typeface="Times New Roman" panose="02020603050405020304" pitchFamily="18" charset="0"/>
              </a:rPr>
              <a:t>Thứ</a:t>
            </a:r>
            <a:r>
              <a:rPr lang="en-US" sz="2400" b="1" kern="1200" dirty="0">
                <a:solidFill>
                  <a:srgbClr val="2944E9"/>
                </a:solidFill>
                <a:latin typeface="Times New Roman" panose="02020603050405020304" pitchFamily="18" charset="0"/>
                <a:ea typeface="+mn-ea"/>
                <a:cs typeface="Times New Roman" panose="02020603050405020304" pitchFamily="18" charset="0"/>
              </a:rPr>
              <a:t> </a:t>
            </a:r>
            <a:r>
              <a:rPr lang="en-US" sz="2400" b="1" kern="1200" dirty="0" err="1" smtClean="0">
                <a:solidFill>
                  <a:srgbClr val="2944E9"/>
                </a:solidFill>
                <a:latin typeface="Times New Roman" panose="02020603050405020304" pitchFamily="18" charset="0"/>
                <a:ea typeface="+mn-ea"/>
                <a:cs typeface="Times New Roman" panose="02020603050405020304" pitchFamily="18" charset="0"/>
              </a:rPr>
              <a:t>bảy</a:t>
            </a:r>
            <a:r>
              <a:rPr lang="en-US" sz="2400" b="1" kern="1200" dirty="0" smtClean="0">
                <a:solidFill>
                  <a:srgbClr val="2944E9"/>
                </a:solidFill>
                <a:latin typeface="Times New Roman" panose="02020603050405020304" pitchFamily="18" charset="0"/>
                <a:ea typeface="+mn-ea"/>
                <a:cs typeface="Times New Roman" panose="02020603050405020304" pitchFamily="18" charset="0"/>
              </a:rPr>
              <a:t>  </a:t>
            </a:r>
            <a:r>
              <a:rPr lang="en-US" sz="2400" b="1" kern="1200" dirty="0" err="1">
                <a:solidFill>
                  <a:srgbClr val="2944E9"/>
                </a:solidFill>
                <a:latin typeface="Times New Roman" panose="02020603050405020304" pitchFamily="18" charset="0"/>
                <a:ea typeface="+mn-ea"/>
                <a:cs typeface="Times New Roman" panose="02020603050405020304" pitchFamily="18" charset="0"/>
              </a:rPr>
              <a:t>ngày</a:t>
            </a:r>
            <a:r>
              <a:rPr lang="en-US" sz="2400" b="1" kern="1200" dirty="0">
                <a:solidFill>
                  <a:srgbClr val="2944E9"/>
                </a:solidFill>
                <a:latin typeface="Times New Roman" panose="02020603050405020304" pitchFamily="18" charset="0"/>
                <a:ea typeface="+mn-ea"/>
                <a:cs typeface="Times New Roman" panose="02020603050405020304" pitchFamily="18" charset="0"/>
              </a:rPr>
              <a:t> </a:t>
            </a:r>
            <a:r>
              <a:rPr lang="en-US" sz="2400" b="1" kern="1200" dirty="0" smtClean="0">
                <a:solidFill>
                  <a:srgbClr val="2944E9"/>
                </a:solidFill>
                <a:latin typeface="Times New Roman" panose="02020603050405020304" pitchFamily="18" charset="0"/>
                <a:ea typeface="+mn-ea"/>
                <a:cs typeface="Times New Roman" panose="02020603050405020304" pitchFamily="18" charset="0"/>
              </a:rPr>
              <a:t>15 </a:t>
            </a:r>
            <a:r>
              <a:rPr lang="en-US" sz="2400" b="1" kern="1200" dirty="0" err="1" smtClean="0">
                <a:solidFill>
                  <a:srgbClr val="2944E9"/>
                </a:solidFill>
                <a:latin typeface="Times New Roman" panose="02020603050405020304" pitchFamily="18" charset="0"/>
                <a:ea typeface="+mn-ea"/>
                <a:cs typeface="Times New Roman" panose="02020603050405020304" pitchFamily="18" charset="0"/>
              </a:rPr>
              <a:t>tháng</a:t>
            </a:r>
            <a:r>
              <a:rPr lang="en-US" sz="2400" b="1" kern="1200" dirty="0" smtClean="0">
                <a:solidFill>
                  <a:srgbClr val="2944E9"/>
                </a:solidFill>
                <a:latin typeface="Times New Roman" panose="02020603050405020304" pitchFamily="18" charset="0"/>
                <a:ea typeface="+mn-ea"/>
                <a:cs typeface="Times New Roman" panose="02020603050405020304" pitchFamily="18" charset="0"/>
              </a:rPr>
              <a:t> 3 </a:t>
            </a:r>
            <a:r>
              <a:rPr lang="en-US" sz="2400" b="1" kern="1200" dirty="0" err="1">
                <a:solidFill>
                  <a:srgbClr val="2944E9"/>
                </a:solidFill>
                <a:latin typeface="Times New Roman" panose="02020603050405020304" pitchFamily="18" charset="0"/>
                <a:ea typeface="+mn-ea"/>
                <a:cs typeface="Times New Roman" panose="02020603050405020304" pitchFamily="18" charset="0"/>
              </a:rPr>
              <a:t>năm</a:t>
            </a:r>
            <a:r>
              <a:rPr lang="en-US" sz="2400" b="1" kern="1200" dirty="0">
                <a:solidFill>
                  <a:srgbClr val="2944E9"/>
                </a:solidFill>
                <a:latin typeface="Times New Roman" panose="02020603050405020304" pitchFamily="18" charset="0"/>
                <a:ea typeface="+mn-ea"/>
                <a:cs typeface="Times New Roman" panose="02020603050405020304" pitchFamily="18" charset="0"/>
              </a:rPr>
              <a:t> </a:t>
            </a:r>
            <a:r>
              <a:rPr lang="en-US" sz="2400" b="1" kern="1200" dirty="0" smtClean="0">
                <a:solidFill>
                  <a:srgbClr val="2944E9"/>
                </a:solidFill>
                <a:latin typeface="Times New Roman" panose="02020603050405020304" pitchFamily="18" charset="0"/>
                <a:ea typeface="+mn-ea"/>
                <a:cs typeface="Times New Roman" panose="02020603050405020304" pitchFamily="18" charset="0"/>
              </a:rPr>
              <a:t>2025</a:t>
            </a:r>
            <a:endParaRPr lang="vi-VN" sz="2400" b="1" kern="1200" dirty="0">
              <a:solidFill>
                <a:srgbClr val="2944E9"/>
              </a:solidFill>
              <a:latin typeface="Times New Roman" panose="02020603050405020304" pitchFamily="18" charset="0"/>
              <a:ea typeface="+mn-ea"/>
              <a:cs typeface="Times New Roman" panose="02020603050405020304" pitchFamily="18" charset="0"/>
            </a:endParaRPr>
          </a:p>
          <a:p>
            <a:pPr>
              <a:buClrTx/>
              <a:buFontTx/>
              <a:buNone/>
            </a:pPr>
            <a:endParaRPr lang="en-US" sz="440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arth (3)">
            <a:hlinkClick r:id="" action="ppaction://media"/>
            <a:extLst>
              <a:ext uri="{FF2B5EF4-FFF2-40B4-BE49-F238E27FC236}">
                <a16:creationId xmlns:a16="http://schemas.microsoft.com/office/drawing/2014/main" id="{E8D62A3E-7313-3B61-13DA-78D203579E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6899" y="98425"/>
            <a:ext cx="7944592" cy="4841710"/>
          </a:xfrm>
          <a:prstGeom prst="rect">
            <a:avLst/>
          </a:prstGeom>
        </p:spPr>
      </p:pic>
    </p:spTree>
    <p:extLst>
      <p:ext uri="{BB962C8B-B14F-4D97-AF65-F5344CB8AC3E}">
        <p14:creationId xmlns:p14="http://schemas.microsoft.com/office/powerpoint/2010/main" val="4921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arth (5)">
            <a:hlinkClick r:id="" action="ppaction://media"/>
            <a:extLst>
              <a:ext uri="{FF2B5EF4-FFF2-40B4-BE49-F238E27FC236}">
                <a16:creationId xmlns:a16="http://schemas.microsoft.com/office/drawing/2014/main" id="{4DF27DD0-6ADD-EFB4-F2F5-D97A80CD27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1885" y="98425"/>
            <a:ext cx="8455231" cy="5045075"/>
          </a:xfrm>
          <a:prstGeom prst="rect">
            <a:avLst/>
          </a:prstGeom>
        </p:spPr>
      </p:pic>
    </p:spTree>
    <p:extLst>
      <p:ext uri="{BB962C8B-B14F-4D97-AF65-F5344CB8AC3E}">
        <p14:creationId xmlns:p14="http://schemas.microsoft.com/office/powerpoint/2010/main" val="3534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830</TotalTime>
  <Words>691</Words>
  <Application>Microsoft Office PowerPoint</Application>
  <PresentationFormat>On-screen Show (16:9)</PresentationFormat>
  <Paragraphs>37</Paragraphs>
  <Slides>29</Slides>
  <Notes>17</Notes>
  <HiddenSlides>0</HiddenSlides>
  <MMClips>5</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29</vt:i4>
      </vt:variant>
    </vt:vector>
  </HeadingPairs>
  <TitlesOfParts>
    <vt:vector size="54" baseType="lpstr">
      <vt:lpstr>SimSun</vt:lpstr>
      <vt:lpstr>SimSun</vt:lpstr>
      <vt:lpstr>Amatic SC</vt:lpstr>
      <vt:lpstr>Arial</vt:lpstr>
      <vt:lpstr>Bebas Neue</vt:lpstr>
      <vt:lpstr>Calibri</vt:lpstr>
      <vt:lpstr>Calibri Light</vt:lpstr>
      <vt:lpstr>Cambria</vt:lpstr>
      <vt:lpstr>Darker Grotesque SemiBold</vt:lpstr>
      <vt:lpstr>等线</vt:lpstr>
      <vt:lpstr>隶书</vt:lpstr>
      <vt:lpstr>Livvic</vt:lpstr>
      <vt:lpstr>Montserrat Medium</vt:lpstr>
      <vt:lpstr>Nunito</vt:lpstr>
      <vt:lpstr>Pattaya</vt:lpstr>
      <vt:lpstr>Rajdhani</vt:lpstr>
      <vt:lpstr>Roboto Condensed Light</vt:lpstr>
      <vt:lpstr>黑体</vt:lpstr>
      <vt:lpstr>Times New Roman</vt:lpstr>
      <vt:lpstr>World War II D-Day Invasion by Slidesgo</vt:lpstr>
      <vt:lpstr>Children's Day by Slidesgo</vt:lpstr>
      <vt:lpstr>Office Theme</vt:lpstr>
      <vt:lpstr>2_Office Theme</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KĨ THUẬT MẢNH GHÉP Quan sát lược đồ và đọc thông tin trang 95,96 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Administrator</cp:lastModifiedBy>
  <cp:revision>116</cp:revision>
  <dcterms:modified xsi:type="dcterms:W3CDTF">2025-05-01T07:09:56Z</dcterms:modified>
  <cp:category>9Slide.vn</cp:category>
</cp:coreProperties>
</file>