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6"/>
  </p:notesMasterIdLst>
  <p:sldIdLst>
    <p:sldId id="258" r:id="rId2"/>
    <p:sldId id="260" r:id="rId3"/>
    <p:sldId id="285" r:id="rId4"/>
    <p:sldId id="287" r:id="rId5"/>
    <p:sldId id="289" r:id="rId6"/>
    <p:sldId id="291" r:id="rId7"/>
    <p:sldId id="264" r:id="rId8"/>
    <p:sldId id="263" r:id="rId9"/>
    <p:sldId id="259" r:id="rId10"/>
    <p:sldId id="266" r:id="rId11"/>
    <p:sldId id="284" r:id="rId12"/>
    <p:sldId id="292" r:id="rId13"/>
    <p:sldId id="282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7635"/>
    <a:srgbClr val="FFFF00"/>
    <a:srgbClr val="FFFF99"/>
    <a:srgbClr val="3366FF"/>
    <a:srgbClr val="CCFF33"/>
    <a:srgbClr val="66FFCC"/>
    <a:srgbClr val="AEC1EC"/>
    <a:srgbClr val="66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27" autoAdjust="0"/>
    <p:restoredTop sz="94434" autoAdjust="0"/>
  </p:normalViewPr>
  <p:slideViewPr>
    <p:cSldViewPr snapToGrid="0">
      <p:cViewPr varScale="1">
        <p:scale>
          <a:sx n="55" d="100"/>
          <a:sy n="55" d="100"/>
        </p:scale>
        <p:origin x="-108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447FF-C608-4A84-9688-41596F114B4A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F2CA8-C186-4C8D-87C8-7DE9511B2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578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F3EC33-B3CE-42D9-84E5-614AAF4ADB99}" type="slidenum">
              <a:rPr lang="en-US" altLang="en-US">
                <a:solidFill>
                  <a:srgbClr val="FF0000"/>
                </a:solidFill>
                <a:latin typeface="VNI-Times" pitchFamily="2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endParaRPr lang="en-US" altLang="en-US" sz="200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372178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F2CA8-C186-4C8D-87C8-7DE9511B2B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699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03DA5-15B8-4B16-9E5A-E3ED46E53B3E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E95F-1549-4E89-977B-E61735B9B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21390" y="-599606"/>
            <a:ext cx="13385800" cy="8042222"/>
          </a:xfrm>
          <a:prstGeom prst="rect">
            <a:avLst/>
          </a:prstGeom>
        </p:spPr>
      </p:pic>
      <p:sp>
        <p:nvSpPr>
          <p:cNvPr id="54" name="WordArt 2" descr="25%"/>
          <p:cNvSpPr>
            <a:spLocks noChangeArrowheads="1" noChangeShapeType="1" noTextEdit="1"/>
          </p:cNvSpPr>
          <p:nvPr/>
        </p:nvSpPr>
        <p:spPr bwMode="auto">
          <a:xfrm>
            <a:off x="1752601" y="464695"/>
            <a:ext cx="8743681" cy="642029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08311"/>
              </a:avLst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kern="1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kern="10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40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kern="10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2A2</a:t>
            </a:r>
            <a:endParaRPr lang="en-US" sz="4000" b="1" kern="10" dirty="0">
              <a:ln/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7550" y="374518"/>
            <a:ext cx="18288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6" name="WordArt 5" descr="80%"/>
          <p:cNvSpPr>
            <a:spLocks noChangeArrowheads="1" noChangeShapeType="1" noTextEdit="1"/>
          </p:cNvSpPr>
          <p:nvPr/>
        </p:nvSpPr>
        <p:spPr bwMode="auto">
          <a:xfrm>
            <a:off x="2173574" y="3102964"/>
            <a:ext cx="7732426" cy="19787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805"/>
              </a:avLst>
            </a:prstTxWarp>
          </a:bodyPr>
          <a:lstStyle/>
          <a:p>
            <a:pPr algn="ctr"/>
            <a:r>
              <a:rPr lang="en-US" sz="3600" b="1" kern="10" dirty="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kern="10" dirty="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pattFill prst="pct80">
                  <a:fgClr>
                    <a:srgbClr val="FF6600"/>
                  </a:fgClr>
                  <a:bgClr>
                    <a:srgbClr val="9400ED"/>
                  </a:bgClr>
                </a:patt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kern="10" dirty="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pattFill prst="pct80">
                  <a:fgClr>
                    <a:srgbClr val="FF6600"/>
                  </a:fgClr>
                  <a:bgClr>
                    <a:srgbClr val="9400ED"/>
                  </a:bgClr>
                </a:patt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pattFill prst="pct80">
                  <a:fgClr>
                    <a:srgbClr val="FF6600"/>
                  </a:fgClr>
                  <a:bgClr>
                    <a:srgbClr val="9400ED"/>
                  </a:bgClr>
                </a:patt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smtClean="0">
                <a:ln w="12573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17819" dir="2700000" algn="ctr" rotWithShape="0">
                    <a:srgbClr val="C0C0C0">
                      <a:alpha val="80011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kern="10" dirty="0">
              <a:ln w="12573">
                <a:solidFill>
                  <a:srgbClr val="EAEAEA"/>
                </a:solidFill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17819" dir="2700000" algn="ctr" rotWithShape="0">
                  <a:srgbClr val="C0C0C0">
                    <a:alpha val="80011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9875" y="1847718"/>
            <a:ext cx="8953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8663" y="1919156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776282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3" name="WordArt 5" descr="80%"/>
          <p:cNvSpPr>
            <a:spLocks noChangeArrowheads="1" noChangeShapeType="1" noTextEdit="1"/>
          </p:cNvSpPr>
          <p:nvPr/>
        </p:nvSpPr>
        <p:spPr bwMode="auto">
          <a:xfrm>
            <a:off x="2438400" y="4724400"/>
            <a:ext cx="7696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2573">
                <a:solidFill>
                  <a:srgbClr val="EAEAEA"/>
                </a:solidFill>
                <a:miter lim="800000"/>
                <a:headEnd/>
                <a:tailEnd/>
              </a:ln>
              <a:pattFill prst="pct80">
                <a:fgClr>
                  <a:srgbClr val="FF6600"/>
                </a:fgClr>
                <a:bgClr>
                  <a:srgbClr val="9400ED"/>
                </a:bgClr>
              </a:pattFill>
              <a:effectLst>
                <a:outerShdw dist="17819" dir="2700000" algn="ctr" rotWithShape="0">
                  <a:srgbClr val="C0C0C0">
                    <a:alpha val="80011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WordArt 4"/>
          <p:cNvSpPr>
            <a:spLocks noChangeArrowheads="1" noChangeShapeType="1" noTextEdit="1"/>
          </p:cNvSpPr>
          <p:nvPr/>
        </p:nvSpPr>
        <p:spPr bwMode="auto">
          <a:xfrm>
            <a:off x="6023547" y="6542582"/>
            <a:ext cx="5410200" cy="63083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vi-VN" sz="3600" b="1" kern="10" dirty="0" smtClean="0">
                <a:ln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</a:t>
            </a:r>
            <a:r>
              <a:rPr lang="vi-VN" sz="3600" b="1" kern="10" dirty="0">
                <a:ln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 smtClean="0">
                <a:ln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Nguyễn</a:t>
            </a:r>
            <a:r>
              <a:rPr lang="en-US" sz="3600" b="1" kern="10" dirty="0" smtClean="0">
                <a:ln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kern="10" dirty="0" smtClean="0">
                <a:ln/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 </a:t>
            </a:r>
            <a:endParaRPr lang="en-US" sz="3600" b="1" kern="10" dirty="0">
              <a:ln/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453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Rectangle 293"/>
          <p:cNvSpPr/>
          <p:nvPr/>
        </p:nvSpPr>
        <p:spPr>
          <a:xfrm>
            <a:off x="2372213" y="329439"/>
            <a:ext cx="7726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 THỪA SỐ CỦA PHÉP NHÂN</a:t>
            </a:r>
          </a:p>
        </p:txBody>
      </p:sp>
      <p:sp>
        <p:nvSpPr>
          <p:cNvPr id="301" name="TextBox 4"/>
          <p:cNvSpPr txBox="1">
            <a:spLocks noChangeArrowheads="1"/>
          </p:cNvSpPr>
          <p:nvPr/>
        </p:nvSpPr>
        <p:spPr bwMode="auto">
          <a:xfrm>
            <a:off x="917631" y="2911136"/>
            <a:ext cx="29501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0" b="1" dirty="0" smtClean="0">
                <a:solidFill>
                  <a:srgbClr val="0000FF"/>
                </a:solidFill>
                <a:latin typeface="VNI-Allegie" pitchFamily="2" charset="0"/>
              </a:rPr>
              <a:t>      x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</a:rPr>
              <a:t>×</a:t>
            </a:r>
            <a:r>
              <a:rPr lang="en-US" altLang="en-US" sz="24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2" name="TextBox 4"/>
          <p:cNvSpPr txBox="1">
            <a:spLocks noChangeArrowheads="1"/>
          </p:cNvSpPr>
          <p:nvPr/>
        </p:nvSpPr>
        <p:spPr bwMode="auto">
          <a:xfrm>
            <a:off x="3387728" y="3290595"/>
            <a:ext cx="512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03" name="TextBox 4"/>
          <p:cNvSpPr txBox="1">
            <a:spLocks noChangeArrowheads="1"/>
          </p:cNvSpPr>
          <p:nvPr/>
        </p:nvSpPr>
        <p:spPr bwMode="auto">
          <a:xfrm>
            <a:off x="3744048" y="3244558"/>
            <a:ext cx="778591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4" name="TextBox 4"/>
          <p:cNvSpPr txBox="1">
            <a:spLocks noChangeArrowheads="1"/>
          </p:cNvSpPr>
          <p:nvPr/>
        </p:nvSpPr>
        <p:spPr bwMode="auto">
          <a:xfrm>
            <a:off x="6383021" y="2801774"/>
            <a:ext cx="23372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</a:rPr>
              <a:t>×</a:t>
            </a:r>
            <a:r>
              <a:rPr lang="en-US" alt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6000" b="1" dirty="0" smtClean="0">
                <a:solidFill>
                  <a:srgbClr val="0000FF"/>
                </a:solidFill>
                <a:latin typeface="VNI-Allegie" pitchFamily="2" charset="0"/>
              </a:rPr>
              <a:t>x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5" name="TextBox 4"/>
          <p:cNvSpPr txBox="1">
            <a:spLocks noChangeArrowheads="1"/>
          </p:cNvSpPr>
          <p:nvPr/>
        </p:nvSpPr>
        <p:spPr bwMode="auto">
          <a:xfrm>
            <a:off x="8533096" y="3148035"/>
            <a:ext cx="1215076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18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5665108" y="1999389"/>
            <a:ext cx="34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2911715" y="2675757"/>
            <a:ext cx="6056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rgbClr val="FF0000"/>
                </a:solidFill>
                <a:latin typeface="VNI-Allegie" pitchFamily="2" charset="0"/>
              </a:rPr>
              <a:t>x</a:t>
            </a:r>
            <a:endParaRPr lang="en-US" alt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400765" y="3867846"/>
            <a:ext cx="503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745793" y="3854967"/>
            <a:ext cx="622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4388302" y="3805164"/>
            <a:ext cx="465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4630496" y="3843801"/>
            <a:ext cx="648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2708533" y="4093770"/>
            <a:ext cx="68012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rgbClr val="FF0000"/>
                </a:solidFill>
                <a:latin typeface="VNI-Allegie" pitchFamily="2" charset="0"/>
              </a:rPr>
              <a:t>x</a:t>
            </a:r>
            <a:endParaRPr lang="en-US" alt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3409196" y="4463834"/>
            <a:ext cx="367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ZapfChancery-Medium" panose="00000400000000000000" pitchFamily="2" charset="0"/>
                <a:cs typeface="Times New Roman" panose="02020603050405020304" pitchFamily="18" charset="0"/>
              </a:rPr>
              <a:t>=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ZapfChancery-Medium" panose="000004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3864040" y="4428341"/>
            <a:ext cx="628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ZapfChancery-Medium" panose="00000400000000000000" pitchFamily="2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8027478" y="3064016"/>
            <a:ext cx="3925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rgbClr val="FF0000"/>
                </a:solidFill>
                <a:latin typeface="VNI-Allegie" pitchFamily="2" charset="0"/>
              </a:rPr>
              <a:t>x</a:t>
            </a:r>
            <a:endParaRPr lang="en-US" alt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8566506" y="3775184"/>
            <a:ext cx="33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8935940" y="3755151"/>
            <a:ext cx="686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9819647" y="3750015"/>
            <a:ext cx="64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9503471" y="3711332"/>
            <a:ext cx="210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8038536" y="2462979"/>
            <a:ext cx="4475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b="1" dirty="0">
                <a:solidFill>
                  <a:srgbClr val="FF0000"/>
                </a:solidFill>
                <a:latin typeface="VNI-Allegie" pitchFamily="2" charset="0"/>
              </a:rPr>
              <a:t>x</a:t>
            </a:r>
            <a:endParaRPr lang="en-US" alt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8574783" y="4358451"/>
            <a:ext cx="506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8995393" y="4345572"/>
            <a:ext cx="64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99410" y="929399"/>
            <a:ext cx="10639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 Times New Romen"/>
              </a:rPr>
              <a:t>4b. </a:t>
            </a:r>
            <a:r>
              <a:rPr lang="en-US" sz="2400" dirty="0" err="1" smtClean="0">
                <a:latin typeface=" Times New Romen"/>
              </a:rPr>
              <a:t>Nói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với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bạn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trong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nhóm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cách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tìm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 Times New Romen"/>
              </a:rPr>
              <a:t>thừa</a:t>
            </a:r>
            <a:r>
              <a:rPr lang="en-US" sz="2400" dirty="0" smtClean="0">
                <a:solidFill>
                  <a:srgbClr val="FF0000"/>
                </a:solidFill>
                <a:latin typeface=" Times New Rome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 Times New Romen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chưa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biết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trong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các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phép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nhân</a:t>
            </a:r>
            <a:r>
              <a:rPr lang="en-US" sz="2400" dirty="0" smtClean="0">
                <a:latin typeface=" Times New Romen"/>
              </a:rPr>
              <a:t>.</a:t>
            </a:r>
            <a:endParaRPr lang="en-US" sz="2400" dirty="0">
              <a:latin typeface=" Times New Rom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4736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" grpId="0"/>
      <p:bldP spid="301" grpId="0"/>
      <p:bldP spid="302" grpId="0"/>
      <p:bldP spid="303" grpId="0"/>
      <p:bldP spid="304" grpId="0"/>
      <p:bldP spid="305" grpId="0"/>
      <p:bldP spid="314" grpId="0"/>
      <p:bldP spid="315" grpId="0"/>
      <p:bldP spid="316" grpId="0"/>
      <p:bldP spid="317" grpId="0"/>
      <p:bldP spid="318" grpId="0"/>
      <p:bldP spid="319" grpId="0"/>
      <p:bldP spid="320" grpId="0"/>
      <p:bldP spid="321" grpId="0"/>
      <p:bldP spid="322" grpId="0"/>
      <p:bldP spid="323" grpId="0"/>
      <p:bldP spid="324" grpId="0"/>
      <p:bldP spid="325" grpId="0"/>
      <p:bldP spid="326" grpId="0"/>
      <p:bldP spid="327" grpId="0"/>
      <p:bldP spid="328" grpId="0"/>
      <p:bldP spid="329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18827" y="132469"/>
            <a:ext cx="7726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 THỪA SỐ CỦA PHÉP NHÂN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213569" y="934026"/>
            <a:ext cx="5711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HÀNH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063668" y="1453164"/>
            <a:ext cx="111283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VNI-Allegie" pitchFamily="2" charset="0"/>
              </a:rPr>
              <a:t>X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8938" y="2097192"/>
            <a:ext cx="1043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</a:rPr>
              <a:t>         a) </a:t>
            </a:r>
            <a:r>
              <a:rPr lang="en-US" altLang="en-US" sz="3200" b="1" dirty="0" smtClean="0">
                <a:solidFill>
                  <a:srgbClr val="0000FF"/>
                </a:solidFill>
                <a:latin typeface="VNI-Allegie" pitchFamily="2" charset="0"/>
              </a:rPr>
              <a:t>X</a:t>
            </a:r>
            <a:r>
              <a:rPr lang="en-US" sz="3200" b="1" dirty="0" smtClean="0">
                <a:solidFill>
                  <a:srgbClr val="0000FF"/>
                </a:solidFill>
              </a:rPr>
              <a:t>  × 2 = 8                            b)</a:t>
            </a:r>
            <a:r>
              <a:rPr lang="en-US" altLang="en-US" sz="3200" b="1" dirty="0" smtClean="0">
                <a:solidFill>
                  <a:srgbClr val="0000FF"/>
                </a:solidFill>
                <a:latin typeface="VNI-Allegie" pitchFamily="2" charset="0"/>
              </a:rPr>
              <a:t> X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3 = 15              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90868" y="2608644"/>
            <a:ext cx="2118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b="1" dirty="0" smtClean="0">
                <a:solidFill>
                  <a:srgbClr val="0000FF"/>
                </a:solidFill>
                <a:latin typeface="VNI-Allegie" pitchFamily="2" charset="0"/>
              </a:rPr>
              <a:t>X </a:t>
            </a:r>
            <a:r>
              <a:rPr lang="en-US" sz="3200" b="1" dirty="0" smtClean="0">
                <a:solidFill>
                  <a:srgbClr val="0000FF"/>
                </a:solidFill>
              </a:rPr>
              <a:t> = 8 : 2</a:t>
            </a:r>
          </a:p>
          <a:p>
            <a:r>
              <a:rPr lang="en-US" altLang="en-US" sz="3200" b="1" dirty="0" smtClean="0">
                <a:solidFill>
                  <a:srgbClr val="0000FF"/>
                </a:solidFill>
                <a:latin typeface="VNI-Allegie" pitchFamily="2" charset="0"/>
              </a:rPr>
              <a:t>X </a:t>
            </a:r>
            <a:r>
              <a:rPr lang="en-US" sz="3200" b="1" dirty="0" smtClean="0">
                <a:solidFill>
                  <a:srgbClr val="0000FF"/>
                </a:solidFill>
              </a:rPr>
              <a:t> = 4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66947" y="2567795"/>
            <a:ext cx="27159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20 : 2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10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4341" y="3898496"/>
            <a:ext cx="105329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solidFill>
                  <a:srgbClr val="0000FF"/>
                </a:solidFill>
              </a:rPr>
              <a:t>Bài</a:t>
            </a:r>
            <a:r>
              <a:rPr lang="en-US" sz="3200" b="1" dirty="0" smtClean="0">
                <a:solidFill>
                  <a:srgbClr val="0000FF"/>
                </a:solidFill>
              </a:rPr>
              <a:t> 2) </a:t>
            </a:r>
            <a:r>
              <a:rPr lang="en-US" sz="3200" b="1" dirty="0" err="1" smtClean="0">
                <a:solidFill>
                  <a:srgbClr val="0000FF"/>
                </a:solidFill>
              </a:rPr>
              <a:t>Tìm</a:t>
            </a:r>
            <a:r>
              <a:rPr lang="en-US" sz="3200" b="1" dirty="0" smtClean="0">
                <a:solidFill>
                  <a:srgbClr val="0000FF"/>
                </a:solidFill>
                <a:latin typeface="HP001 4 hang 1 ô ly" pitchFamily="34" charset="0"/>
              </a:rPr>
              <a:t> y</a:t>
            </a:r>
          </a:p>
          <a:p>
            <a:r>
              <a:rPr lang="en-US" sz="3200" b="1" dirty="0" smtClean="0">
                <a:solidFill>
                  <a:srgbClr val="0000FF"/>
                </a:solidFill>
                <a:latin typeface="HP001 4 hang 1 ô ly" pitchFamily="34" charset="0"/>
              </a:rPr>
              <a:t>       a) y</a:t>
            </a:r>
            <a:r>
              <a:rPr lang="en-US" sz="3200" b="1" dirty="0" smtClean="0">
                <a:solidFill>
                  <a:srgbClr val="0000FF"/>
                </a:solidFill>
              </a:rPr>
              <a:t> × 2 = 8                 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b) 2 × </a:t>
            </a:r>
            <a:r>
              <a:rPr lang="en-US" sz="3200" b="1" dirty="0" smtClean="0">
                <a:solidFill>
                  <a:srgbClr val="0000FF"/>
                </a:solidFill>
                <a:latin typeface="HP001 4 hang 1 ô ly" pitchFamily="34" charset="0"/>
              </a:rPr>
              <a:t>y</a:t>
            </a:r>
            <a:r>
              <a:rPr lang="en-US" b="1" dirty="0" smtClean="0">
                <a:solidFill>
                  <a:srgbClr val="0000FF"/>
                </a:solidFill>
                <a:latin typeface="HP001 4 hang 1 ô ly" pitchFamily="34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8682" y="5651290"/>
            <a:ext cx="7186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Cả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lớp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làm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vở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mình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HP001 4 hang 1 ô ly" pitchFamily="34" charset="0"/>
              </a:rPr>
              <a:t>nhé</a:t>
            </a:r>
            <a:r>
              <a:rPr lang="en-US" sz="3600" dirty="0" smtClean="0">
                <a:solidFill>
                  <a:srgbClr val="FF0000"/>
                </a:solidFill>
                <a:latin typeface="HP001 4 hang 1 ô ly" pitchFamily="34" charset="0"/>
              </a:rPr>
              <a:t>.</a:t>
            </a:r>
            <a:endParaRPr lang="en-US" sz="3600" dirty="0">
              <a:solidFill>
                <a:srgbClr val="FF0000"/>
              </a:solidFill>
              <a:latin typeface="HP001 4 hang 1 ô l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597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2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4459" y="449704"/>
            <a:ext cx="10257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 Times New Romen"/>
              </a:rPr>
              <a:t>Bài</a:t>
            </a:r>
            <a:r>
              <a:rPr lang="en-US" sz="2400" b="1" dirty="0" smtClean="0">
                <a:latin typeface=" Times New Romen"/>
              </a:rPr>
              <a:t> 3. </a:t>
            </a:r>
            <a:r>
              <a:rPr lang="en-US" sz="2400" b="1" dirty="0" err="1" smtClean="0">
                <a:latin typeface=" Times New Romen"/>
              </a:rPr>
              <a:t>Điền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số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thích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hợp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vào</a:t>
            </a:r>
            <a:r>
              <a:rPr lang="en-US" sz="2400" b="1" dirty="0" smtClean="0">
                <a:latin typeface=" Times New Romen"/>
              </a:rPr>
              <a:t> ô </a:t>
            </a:r>
            <a:r>
              <a:rPr lang="en-US" sz="2400" b="1" dirty="0" err="1" smtClean="0">
                <a:latin typeface=" Times New Romen"/>
              </a:rPr>
              <a:t>trống</a:t>
            </a:r>
            <a:r>
              <a:rPr lang="en-US" sz="2400" b="1" dirty="0" smtClean="0">
                <a:latin typeface=" Times New Romen"/>
              </a:rPr>
              <a:t>, </a:t>
            </a:r>
            <a:r>
              <a:rPr lang="en-US" sz="2400" b="1" dirty="0" err="1" smtClean="0">
                <a:latin typeface=" Times New Romen"/>
              </a:rPr>
              <a:t>các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nhóm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thực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hiện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trên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phiếu</a:t>
            </a:r>
            <a:r>
              <a:rPr lang="en-US" sz="2400" b="1" dirty="0" smtClean="0">
                <a:latin typeface=" Times New Romen"/>
              </a:rPr>
              <a:t>.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4537" y="1244337"/>
          <a:ext cx="10917092" cy="2083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868"/>
                <a:gridCol w="2200556"/>
                <a:gridCol w="2200556"/>
                <a:gridCol w="2200556"/>
                <a:gridCol w="2200556"/>
              </a:tblGrid>
              <a:tr h="694498">
                <a:tc>
                  <a:txBody>
                    <a:bodyPr/>
                    <a:lstStyle/>
                    <a:p>
                      <a:pPr algn="l"/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Thừa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số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2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3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2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94498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Thừa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số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6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94498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Tích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24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9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6996" y="4514691"/>
          <a:ext cx="10917092" cy="2083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868"/>
                <a:gridCol w="2200556"/>
                <a:gridCol w="2200556"/>
                <a:gridCol w="2200556"/>
                <a:gridCol w="2200556"/>
              </a:tblGrid>
              <a:tr h="694498">
                <a:tc>
                  <a:txBody>
                    <a:bodyPr/>
                    <a:lstStyle/>
                    <a:p>
                      <a:pPr algn="l"/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Thừa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số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2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3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2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 smtClean="0">
                          <a:solidFill>
                            <a:srgbClr val="C00000"/>
                          </a:solidFill>
                          <a:latin typeface=" Times New Romen"/>
                        </a:rPr>
                        <a:t>3</a:t>
                      </a:r>
                      <a:endParaRPr lang="en-US" sz="3600" b="0" dirty="0">
                        <a:solidFill>
                          <a:srgbClr val="C00000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94498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Thừa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số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 Times New Romen"/>
                        </a:rPr>
                        <a:t>8</a:t>
                      </a:r>
                      <a:endParaRPr lang="en-US" sz="3600" dirty="0">
                        <a:solidFill>
                          <a:srgbClr val="C00000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6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3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94498">
                <a:tc>
                  <a:txBody>
                    <a:bodyPr/>
                    <a:lstStyle/>
                    <a:p>
                      <a:pPr algn="l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 Times New Romen"/>
                        </a:rPr>
                        <a:t>Tích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 Times New Romen"/>
                        </a:rPr>
                        <a:t>10</a:t>
                      </a:r>
                      <a:endParaRPr lang="en-US" sz="3600" dirty="0">
                        <a:solidFill>
                          <a:srgbClr val="C00000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24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  <a:latin typeface=" Times New Romen"/>
                        </a:rPr>
                        <a:t>12</a:t>
                      </a:r>
                      <a:endParaRPr lang="en-US" sz="3600" dirty="0">
                        <a:solidFill>
                          <a:srgbClr val="C00000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 Times New Romen"/>
                        </a:rPr>
                        <a:t>9</a:t>
                      </a:r>
                      <a:endParaRPr lang="en-US" sz="3600" dirty="0">
                        <a:solidFill>
                          <a:schemeClr val="tx1"/>
                        </a:solidFill>
                        <a:latin typeface=" Times New Romen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89351" y="3657600"/>
            <a:ext cx="772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Chúng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mình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cùng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xem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và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so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sánh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kết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quả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nhé</a:t>
            </a:r>
            <a:endParaRPr lang="en-US" sz="2800" dirty="0">
              <a:solidFill>
                <a:srgbClr val="FF33CC"/>
              </a:solidFill>
              <a:latin typeface=" Times New Romen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749841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5" name="Rectangle 14"/>
          <p:cNvSpPr/>
          <p:nvPr/>
        </p:nvSpPr>
        <p:spPr>
          <a:xfrm>
            <a:off x="1989146" y="151049"/>
            <a:ext cx="7726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MỘT THỪA SỐ CỦA PHÉP NHÂN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908544" y="1201413"/>
            <a:ext cx="39399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 dirty="0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4.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Giải</a:t>
            </a:r>
            <a:r>
              <a:rPr lang="en-US" altLang="en-US" b="1" u="sng" dirty="0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b="1" u="sng" dirty="0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 err="1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toán</a:t>
            </a:r>
            <a:r>
              <a:rPr lang="en-US" altLang="en-US" b="1" u="sng" dirty="0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.</a:t>
            </a:r>
            <a:endParaRPr lang="en-US" altLang="en-US" b="1" u="sng" dirty="0">
              <a:solidFill>
                <a:srgbClr val="0000FF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7158" y="2418851"/>
            <a:ext cx="981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0000FF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926" y="1745911"/>
            <a:ext cx="111976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Có 12 kg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gạo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chia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túi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Hỏi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túi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mấy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ki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lô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gam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gạo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?</a:t>
            </a:r>
            <a:r>
              <a:rPr lang="en-US" sz="3200" b="1" dirty="0" smtClean="0"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HP001 4 hàng" pitchFamily="34" charset="0"/>
              <a:ea typeface="Times" panose="020B0500000000000000" pitchFamily="34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73515" y="4839515"/>
            <a:ext cx="2824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Bài</a:t>
            </a:r>
            <a:r>
              <a:rPr lang="en-US" sz="3200" b="1" u="sng" dirty="0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giải</a:t>
            </a:r>
            <a:r>
              <a:rPr lang="en-US" sz="3200" b="1" u="sng" dirty="0" smtClean="0">
                <a:solidFill>
                  <a:srgbClr val="0000FF"/>
                </a:solidFill>
                <a:latin typeface="HP001 4 hàng" pitchFamily="34" charset="0"/>
                <a:cs typeface="Times New Roman" panose="02020603050405020304" pitchFamily="18" charset="0"/>
              </a:rPr>
              <a:t>:</a:t>
            </a:r>
            <a:endParaRPr lang="en-US" sz="3200" b="1" u="sng" dirty="0">
              <a:solidFill>
                <a:srgbClr val="0000FF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95305" y="5286986"/>
            <a:ext cx="5096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Sô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́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gạo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túi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là: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12 : 3 = 4 (kg)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Đáp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sô</a:t>
            </a:r>
            <a:r>
              <a:rPr lang="en-US" sz="3200" b="1" dirty="0" smtClean="0">
                <a:solidFill>
                  <a:srgbClr val="FF0000"/>
                </a:solidFill>
                <a:latin typeface="HP001 4 hàng" pitchFamily="34" charset="0"/>
                <a:cs typeface="Times New Roman" panose="02020603050405020304" pitchFamily="18" charset="0"/>
              </a:rPr>
              <a:t>́: 4 kg.</a:t>
            </a:r>
            <a:endParaRPr lang="en-US" sz="3200" b="1" dirty="0">
              <a:solidFill>
                <a:srgbClr val="FF0000"/>
              </a:solidFill>
              <a:latin typeface="HP001 4 hàng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8573" y="518966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HP001 4 hàng" pitchFamily="34" charset="0"/>
                <a:cs typeface="Times New Roman" panose="02020603050405020304" pitchFamily="18" charset="0"/>
              </a:rPr>
              <a:t>Tóm</a:t>
            </a:r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HP001 4 hàng" pitchFamily="34" charset="0"/>
                <a:cs typeface="Times New Roman" panose="02020603050405020304" pitchFamily="18" charset="0"/>
              </a:rPr>
              <a:t>tắt</a:t>
            </a:r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latin typeface="HP001 4 hàng" pitchFamily="34" charset="0"/>
                <a:cs typeface="Times New Roman" panose="02020603050405020304" pitchFamily="18" charset="0"/>
              </a:rPr>
              <a:t>làm</a:t>
            </a:r>
            <a:r>
              <a:rPr lang="en-US" sz="2000" b="1" dirty="0" smtClean="0"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HP001 4 hàng" pitchFamily="34" charset="0"/>
                <a:cs typeface="Times New Roman" panose="02020603050405020304" pitchFamily="18" charset="0"/>
              </a:rPr>
              <a:t>vào</a:t>
            </a:r>
            <a:r>
              <a:rPr lang="en-US" sz="2000" b="1" dirty="0" smtClean="0">
                <a:latin typeface="HP001 4 hàng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HP001 4 hàng" pitchFamily="34" charset="0"/>
                <a:cs typeface="Times New Roman" panose="02020603050405020304" pitchFamily="18" charset="0"/>
              </a:rPr>
              <a:t>vở</a:t>
            </a:r>
            <a:endParaRPr lang="en-US" sz="3200" b="1" dirty="0" smtClean="0">
              <a:latin typeface="HP001 4 hàng" pitchFamily="34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3 </a:t>
            </a:r>
            <a:r>
              <a:rPr lang="en-US" sz="3200" b="1" dirty="0" err="1" smtClean="0">
                <a:latin typeface="HP001 4 hàng" pitchFamily="34" charset="0"/>
                <a:cs typeface="Times New Roman" panose="02020603050405020304" pitchFamily="18" charset="0"/>
              </a:rPr>
              <a:t>túi</a:t>
            </a:r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 :   12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ki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lô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gam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1 </a:t>
            </a:r>
            <a:r>
              <a:rPr lang="en-US" sz="3200" b="1" dirty="0" err="1" smtClean="0">
                <a:latin typeface="HP001 4 hàng" pitchFamily="34" charset="0"/>
                <a:cs typeface="Times New Roman" panose="02020603050405020304" pitchFamily="18" charset="0"/>
              </a:rPr>
              <a:t>túi</a:t>
            </a:r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 :   ?  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ki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lô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gam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HP001 4 hàng" pitchFamily="34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2084" y="3001992"/>
            <a:ext cx="4238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HP001 4 hàng" pitchFamily="34" charset="0"/>
              </a:rPr>
              <a:t>- </a:t>
            </a:r>
            <a:r>
              <a:rPr lang="en-US" sz="2800" b="1" dirty="0" err="1" smtClean="0">
                <a:latin typeface="HP001 4 hàng" pitchFamily="34" charset="0"/>
              </a:rPr>
              <a:t>Bài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toán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cho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ta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biết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gì</a:t>
            </a:r>
            <a:r>
              <a:rPr lang="en-US" sz="2800" b="1" dirty="0" smtClean="0">
                <a:latin typeface="HP001 4 hàng" pitchFamily="34" charset="0"/>
              </a:rPr>
              <a:t> ?</a:t>
            </a:r>
            <a:endParaRPr lang="en-US" sz="2800" b="1" dirty="0">
              <a:latin typeface="HP001 4 hàng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07511" y="2950231"/>
            <a:ext cx="6223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- Có 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12 kg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gạo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chia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đều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túi</a:t>
            </a:r>
            <a:endParaRPr lang="en-US" sz="3200" b="1" dirty="0">
              <a:latin typeface="HP001 4 hàng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4830" y="3605839"/>
            <a:ext cx="5381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HP001 4 hàng" pitchFamily="34" charset="0"/>
              </a:rPr>
              <a:t>- </a:t>
            </a:r>
            <a:r>
              <a:rPr lang="en-US" sz="2800" b="1" dirty="0" err="1" smtClean="0">
                <a:latin typeface="HP001 4 hàng" pitchFamily="34" charset="0"/>
              </a:rPr>
              <a:t>Bài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toán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hỏi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chúng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ta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điều</a:t>
            </a:r>
            <a:r>
              <a:rPr lang="en-US" sz="2800" b="1" dirty="0" smtClean="0">
                <a:latin typeface="HP001 4 hàng" pitchFamily="34" charset="0"/>
              </a:rPr>
              <a:t> </a:t>
            </a:r>
            <a:r>
              <a:rPr lang="en-US" sz="2800" b="1" dirty="0" err="1" smtClean="0">
                <a:latin typeface="HP001 4 hàng" pitchFamily="34" charset="0"/>
              </a:rPr>
              <a:t>gì</a:t>
            </a:r>
            <a:r>
              <a:rPr lang="en-US" sz="2800" b="1" dirty="0" smtClean="0">
                <a:latin typeface="HP001 4 hàng" pitchFamily="34" charset="0"/>
              </a:rPr>
              <a:t> ?</a:t>
            </a:r>
            <a:endParaRPr lang="en-US" sz="2800" b="1" dirty="0">
              <a:latin typeface="HP001 4 hàng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1018" y="3536826"/>
            <a:ext cx="5404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Hỏi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mỗi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túi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mấy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kg </a:t>
            </a:r>
            <a:r>
              <a:rPr lang="en-US" sz="3200" b="1" dirty="0" err="1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gạo</a:t>
            </a:r>
            <a:r>
              <a:rPr lang="en-US" sz="3200" b="1" dirty="0" smtClean="0">
                <a:solidFill>
                  <a:srgbClr val="0000FF"/>
                </a:solidFill>
                <a:latin typeface="HP001 4 hàng" pitchFamily="34" charset="0"/>
                <a:ea typeface="Times" panose="020B0500000000000000" pitchFamily="34" charset="0"/>
                <a:cs typeface="Times New Roman" panose="02020603050405020304" pitchFamily="18" charset="0"/>
              </a:rPr>
              <a:t>?</a:t>
            </a:r>
            <a:endParaRPr lang="en-US" sz="3200" b="1" dirty="0">
              <a:latin typeface="HP001 4 hàng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076" y="4123426"/>
            <a:ext cx="5285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 Times New Romen"/>
              </a:rPr>
              <a:t>Để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biết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mỗi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túi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có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bao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nhiêu</a:t>
            </a:r>
            <a:r>
              <a:rPr lang="en-US" sz="2400" dirty="0" smtClean="0">
                <a:latin typeface=" Times New Romen"/>
              </a:rPr>
              <a:t> kg </a:t>
            </a:r>
            <a:r>
              <a:rPr lang="en-US" sz="2400" dirty="0" err="1" smtClean="0">
                <a:latin typeface=" Times New Romen"/>
              </a:rPr>
              <a:t>gạo</a:t>
            </a:r>
            <a:r>
              <a:rPr lang="en-US" sz="2400" dirty="0" smtClean="0">
                <a:latin typeface=" Times New Romen"/>
              </a:rPr>
              <a:t>,</a:t>
            </a:r>
          </a:p>
          <a:p>
            <a:r>
              <a:rPr lang="en-US" sz="2400" dirty="0" err="1" smtClean="0">
                <a:latin typeface=" Times New Romen"/>
              </a:rPr>
              <a:t>ta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làm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phép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tính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gì</a:t>
            </a:r>
            <a:r>
              <a:rPr lang="en-US" sz="2400" dirty="0" smtClean="0">
                <a:latin typeface=" Times New Romen"/>
              </a:rPr>
              <a:t>?</a:t>
            </a:r>
            <a:endParaRPr lang="en-US" sz="2400" dirty="0">
              <a:latin typeface=" Times New Rome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2769" y="4088918"/>
            <a:ext cx="351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Phép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chia</a:t>
            </a:r>
            <a:r>
              <a:rPr lang="en-US" sz="2800" dirty="0" smtClean="0"/>
              <a:t> , 12 :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842590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4" grpId="0"/>
      <p:bldP spid="25" grpId="0"/>
      <p:bldP spid="26" grpId="0"/>
      <p:bldP spid="10" grpId="0"/>
      <p:bldP spid="12" grpId="0"/>
      <p:bldP spid="13" grpId="0"/>
      <p:bldP spid="14" grpId="0"/>
      <p:bldP spid="17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587260" y="4384194"/>
            <a:ext cx="860916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/>
                <a:solidFill>
                  <a:schemeClr val="accent3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Giơ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̀ </a:t>
            </a:r>
            <a:r>
              <a:rPr lang="en-US" sz="7200" b="1" dirty="0" err="1" smtClean="0">
                <a:ln/>
                <a:solidFill>
                  <a:schemeClr val="accent3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học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3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kết</a:t>
            </a:r>
            <a:r>
              <a:rPr lang="en-US" sz="7200" b="1" dirty="0" smtClean="0">
                <a:ln/>
                <a:solidFill>
                  <a:schemeClr val="accent3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7200" b="1" dirty="0" err="1" smtClean="0">
                <a:ln/>
                <a:solidFill>
                  <a:schemeClr val="accent3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thúc</a:t>
            </a:r>
            <a:endParaRPr lang="en-US" sz="7200" b="1" cap="none" spc="0" dirty="0">
              <a:ln/>
              <a:solidFill>
                <a:schemeClr val="accent3"/>
              </a:solidFill>
              <a:effectLst/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55940" y="5636815"/>
            <a:ext cx="10111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Kính</a:t>
            </a:r>
            <a:r>
              <a:rPr lang="en-US" sz="4800" dirty="0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chúc</a:t>
            </a:r>
            <a:r>
              <a:rPr lang="en-US" sz="4800" dirty="0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thầy</a:t>
            </a:r>
            <a:r>
              <a:rPr lang="en-US" sz="4800" dirty="0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, </a:t>
            </a:r>
            <a:r>
              <a:rPr lang="en-US" sz="4800" dirty="0" err="1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cô</a:t>
            </a:r>
            <a:r>
              <a:rPr lang="en-US" sz="4800" dirty="0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giáo</a:t>
            </a:r>
            <a:r>
              <a:rPr lang="en-US" sz="4800" dirty="0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mạnh</a:t>
            </a:r>
            <a:r>
              <a:rPr lang="en-US" sz="4800" dirty="0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" panose="020B0500000000000000" pitchFamily="34" charset="0"/>
                <a:ea typeface="Times" panose="020B0500000000000000" pitchFamily="34" charset="0"/>
                <a:cs typeface="Times" panose="020B0500000000000000" pitchFamily="34" charset="0"/>
              </a:rPr>
              <a:t>khỏe</a:t>
            </a:r>
            <a:endParaRPr lang="en-US" sz="4800" dirty="0">
              <a:solidFill>
                <a:srgbClr val="FF0000"/>
              </a:solidFill>
              <a:latin typeface="Times" panose="020B0500000000000000" pitchFamily="34" charset="0"/>
              <a:ea typeface="Times" panose="020B0500000000000000" pitchFamily="34" charset="0"/>
              <a:cs typeface="Times" panose="020B0500000000000000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7042" y="345057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 smtClean="0">
                <a:solidFill>
                  <a:schemeClr val="accent6"/>
                </a:solidFill>
                <a:latin typeface=" Times New Romen"/>
              </a:rPr>
              <a:t>Cũng</a:t>
            </a:r>
            <a:r>
              <a:rPr lang="en-US" sz="2400" u="sng" dirty="0" smtClean="0">
                <a:solidFill>
                  <a:schemeClr val="accent6"/>
                </a:solidFill>
                <a:latin typeface=" Times New Romen"/>
              </a:rPr>
              <a:t> </a:t>
            </a:r>
            <a:r>
              <a:rPr lang="en-US" sz="2400" u="sng" dirty="0" err="1" smtClean="0">
                <a:solidFill>
                  <a:schemeClr val="accent6"/>
                </a:solidFill>
                <a:latin typeface=" Times New Romen"/>
              </a:rPr>
              <a:t>cố</a:t>
            </a:r>
            <a:r>
              <a:rPr lang="en-US" sz="2400" u="sng" dirty="0" smtClean="0">
                <a:solidFill>
                  <a:schemeClr val="accent6"/>
                </a:solidFill>
                <a:latin typeface=" Times New Romen"/>
              </a:rPr>
              <a:t> </a:t>
            </a:r>
            <a:r>
              <a:rPr lang="en-US" sz="2400" u="sng" dirty="0" err="1" smtClean="0">
                <a:solidFill>
                  <a:schemeClr val="accent6"/>
                </a:solidFill>
                <a:latin typeface=" Times New Romen"/>
              </a:rPr>
              <a:t>tiết</a:t>
            </a:r>
            <a:r>
              <a:rPr lang="en-US" sz="2400" u="sng" dirty="0" smtClean="0">
                <a:solidFill>
                  <a:schemeClr val="accent6"/>
                </a:solidFill>
                <a:latin typeface=" Times New Romen"/>
              </a:rPr>
              <a:t> </a:t>
            </a:r>
            <a:r>
              <a:rPr lang="en-US" sz="2400" u="sng" dirty="0" err="1" smtClean="0">
                <a:solidFill>
                  <a:schemeClr val="accent6"/>
                </a:solidFill>
                <a:latin typeface=" Times New Romen"/>
              </a:rPr>
              <a:t>học</a:t>
            </a:r>
            <a:r>
              <a:rPr lang="en-US" sz="2400" u="sng" dirty="0" smtClean="0">
                <a:solidFill>
                  <a:schemeClr val="accent6"/>
                </a:solidFill>
                <a:latin typeface=" Times New Romen"/>
              </a:rPr>
              <a:t> </a:t>
            </a:r>
            <a:endParaRPr lang="en-US" sz="2400" u="sng" dirty="0">
              <a:solidFill>
                <a:schemeClr val="accent6"/>
              </a:solidFill>
              <a:latin typeface=" Times New Rome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793" y="2729918"/>
            <a:ext cx="1166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Muốn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tìm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thừa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chưa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biết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lấy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tích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chia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cho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thừa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đã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biết</a:t>
            </a:r>
            <a:r>
              <a:rPr lang="en-US" sz="2400" dirty="0" smtClean="0">
                <a:solidFill>
                  <a:srgbClr val="C00000"/>
                </a:solidFill>
                <a:latin typeface="HP001 4 hang 1 ô ly" pitchFamily="34" charset="0"/>
              </a:rPr>
              <a:t>.</a:t>
            </a:r>
            <a:endParaRPr lang="en-US" sz="2400" dirty="0">
              <a:solidFill>
                <a:srgbClr val="C00000"/>
              </a:solidFill>
              <a:latin typeface="HP001 4 hang 1 ô ly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653" y="862642"/>
            <a:ext cx="4104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 Times New Romen"/>
              </a:rPr>
              <a:t>Hôm</a:t>
            </a:r>
            <a:r>
              <a:rPr lang="en-US" sz="2400" dirty="0" smtClean="0">
                <a:latin typeface=" Times New Romen"/>
              </a:rPr>
              <a:t> nay </a:t>
            </a:r>
            <a:r>
              <a:rPr lang="en-US" sz="2400" dirty="0" err="1" smtClean="0">
                <a:latin typeface=" Times New Romen"/>
              </a:rPr>
              <a:t>chúng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học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bài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gì</a:t>
            </a:r>
            <a:endParaRPr lang="en-US" sz="2400" dirty="0">
              <a:latin typeface=" Times New Rome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3328" y="1538583"/>
            <a:ext cx="7631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MỘT THỪA SỐ CỦA PHÉP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5426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6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19447" y="704538"/>
            <a:ext cx="11067244" cy="596608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7147117"/>
              </a:avLst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ĐỘNG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9DFD474779A04ECF86B44CCD7097A6C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6669" y="1700011"/>
            <a:ext cx="3352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9422" y="4301544"/>
            <a:ext cx="3035121" cy="2556456"/>
          </a:xfrm>
          <a:prstGeom prst="rect">
            <a:avLst/>
          </a:prstGeom>
        </p:spPr>
      </p:pic>
      <p:pic>
        <p:nvPicPr>
          <p:cNvPr id="14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60" y="4595611"/>
            <a:ext cx="3372436" cy="2121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29800" y="0"/>
            <a:ext cx="236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1" y="0"/>
            <a:ext cx="2202287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26141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154" y="3211794"/>
            <a:ext cx="3552669" cy="1075393"/>
          </a:xfrm>
        </p:spPr>
        <p:txBody>
          <a:bodyPr/>
          <a:lstStyle/>
          <a:p>
            <a:r>
              <a:rPr lang="en-US" dirty="0" smtClean="0">
                <a:solidFill>
                  <a:srgbClr val="007635"/>
                </a:solidFill>
                <a:latin typeface=" Times New Romen"/>
              </a:rPr>
              <a:t>MỤC TIÊU</a:t>
            </a:r>
            <a:endParaRPr lang="en-US" dirty="0">
              <a:solidFill>
                <a:srgbClr val="007635"/>
              </a:solidFill>
              <a:latin typeface=" Times New Rome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9126" y="4137268"/>
            <a:ext cx="1117983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Em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tìm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được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một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thừa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số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chưa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biết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của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phép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HP001 4 hàng" pitchFamily="34" charset="0"/>
              </a:rPr>
              <a:t>nhân</a:t>
            </a:r>
            <a:r>
              <a:rPr lang="en-US" sz="3600" b="1" dirty="0" smtClean="0">
                <a:solidFill>
                  <a:srgbClr val="C00000"/>
                </a:solidFill>
                <a:latin typeface="HP001 4 hàng" pitchFamily="34" charset="0"/>
              </a:rPr>
              <a:t>.</a:t>
            </a:r>
            <a:endParaRPr lang="en-US" sz="3600" b="1" dirty="0">
              <a:solidFill>
                <a:srgbClr val="C00000"/>
              </a:solidFill>
              <a:latin typeface="HP001 4 hàng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024743" y="-15610"/>
            <a:ext cx="594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89282" y="52715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9710" y="538768"/>
            <a:ext cx="7631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MỘT THỪA SỐ CỦA PHÉP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024743" y="-15610"/>
            <a:ext cx="594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89282" y="52715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9710" y="538768"/>
            <a:ext cx="7631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MỘT THỪA SỐ CỦA PHÉP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25006" y="1618563"/>
            <a:ext cx="7924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. HOẠT ĐỘNG CƠ BẢN</a:t>
            </a:r>
            <a:endParaRPr lang="en-US" sz="28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38664" y="2113617"/>
            <a:ext cx="5587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 Times New Romen"/>
              </a:rPr>
              <a:t>1 . </a:t>
            </a:r>
            <a:r>
              <a:rPr lang="en-US" sz="2800" b="1" dirty="0" err="1" smtClean="0">
                <a:latin typeface=" Times New Romen"/>
              </a:rPr>
              <a:t>Trò</a:t>
            </a:r>
            <a:r>
              <a:rPr lang="en-US" sz="2800" b="1" dirty="0" smtClean="0">
                <a:latin typeface=" Times New Romen"/>
              </a:rPr>
              <a:t> </a:t>
            </a:r>
            <a:r>
              <a:rPr lang="en-US" sz="2800" b="1" dirty="0" err="1" smtClean="0">
                <a:latin typeface=" Times New Romen"/>
              </a:rPr>
              <a:t>chơi</a:t>
            </a:r>
            <a:r>
              <a:rPr lang="en-US" sz="2800" b="1" dirty="0" smtClean="0">
                <a:latin typeface=" Times New Romen"/>
              </a:rPr>
              <a:t> “Ai </a:t>
            </a:r>
            <a:r>
              <a:rPr lang="en-US" sz="2800" b="1" dirty="0" err="1" smtClean="0">
                <a:latin typeface=" Times New Romen"/>
              </a:rPr>
              <a:t>nhanh</a:t>
            </a:r>
            <a:r>
              <a:rPr lang="en-US" sz="2800" b="1" dirty="0" smtClean="0">
                <a:latin typeface=" Times New Romen"/>
              </a:rPr>
              <a:t>. </a:t>
            </a:r>
            <a:r>
              <a:rPr lang="en-US" sz="2800" b="1" dirty="0" err="1" smtClean="0">
                <a:latin typeface=" Times New Romen"/>
              </a:rPr>
              <a:t>ai</a:t>
            </a:r>
            <a:r>
              <a:rPr lang="en-US" sz="2800" b="1" dirty="0" smtClean="0">
                <a:latin typeface=" Times New Romen"/>
              </a:rPr>
              <a:t> </a:t>
            </a:r>
            <a:r>
              <a:rPr lang="en-US" sz="2800" b="1" dirty="0" err="1" smtClean="0">
                <a:latin typeface=" Times New Romen"/>
              </a:rPr>
              <a:t>đúng</a:t>
            </a:r>
            <a:r>
              <a:rPr lang="en-US" sz="2800" b="1" dirty="0" smtClean="0">
                <a:latin typeface=" Times New Romen"/>
              </a:rPr>
              <a:t>”</a:t>
            </a:r>
            <a:endParaRPr lang="en-US" sz="2800" b="1" dirty="0">
              <a:latin typeface=" Times New Rome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34124" y="2728209"/>
            <a:ext cx="9358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 Times New Romen"/>
              </a:rPr>
              <a:t>Các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nhóm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lấy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thẻ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số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và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thẻ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dấu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để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ghép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thành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các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phép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tính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đúng</a:t>
            </a:r>
            <a:r>
              <a:rPr lang="en-US" sz="2400" dirty="0" smtClean="0">
                <a:latin typeface=" Times New Romen"/>
              </a:rPr>
              <a:t>.</a:t>
            </a:r>
            <a:endParaRPr lang="en-US" sz="2400" dirty="0">
              <a:latin typeface=" Times New Romen"/>
            </a:endParaRPr>
          </a:p>
        </p:txBody>
      </p:sp>
      <p:sp>
        <p:nvSpPr>
          <p:cNvPr id="53" name="Oval 92"/>
          <p:cNvSpPr>
            <a:spLocks noChangeArrowheads="1"/>
          </p:cNvSpPr>
          <p:nvPr/>
        </p:nvSpPr>
        <p:spPr bwMode="auto">
          <a:xfrm>
            <a:off x="4454474" y="3609309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4</a:t>
            </a:r>
            <a:endParaRPr lang="en-US" altLang="en-US" sz="2800" b="1" dirty="0"/>
          </a:p>
        </p:txBody>
      </p:sp>
      <p:sp>
        <p:nvSpPr>
          <p:cNvPr id="55" name="Oval 92"/>
          <p:cNvSpPr>
            <a:spLocks noChangeArrowheads="1"/>
          </p:cNvSpPr>
          <p:nvPr/>
        </p:nvSpPr>
        <p:spPr bwMode="auto">
          <a:xfrm>
            <a:off x="4292082" y="5305694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=</a:t>
            </a:r>
            <a:endParaRPr lang="en-US" altLang="en-US" sz="2800" b="1" dirty="0"/>
          </a:p>
        </p:txBody>
      </p:sp>
      <p:sp>
        <p:nvSpPr>
          <p:cNvPr id="56" name="Oval 92"/>
          <p:cNvSpPr>
            <a:spLocks noChangeArrowheads="1"/>
          </p:cNvSpPr>
          <p:nvPr/>
        </p:nvSpPr>
        <p:spPr bwMode="auto">
          <a:xfrm>
            <a:off x="2990434" y="4438764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8</a:t>
            </a:r>
            <a:endParaRPr lang="en-US" altLang="en-US" sz="2800" b="1" dirty="0"/>
          </a:p>
        </p:txBody>
      </p:sp>
      <p:sp>
        <p:nvSpPr>
          <p:cNvPr id="57" name="Oval 92"/>
          <p:cNvSpPr>
            <a:spLocks noChangeArrowheads="1"/>
          </p:cNvSpPr>
          <p:nvPr/>
        </p:nvSpPr>
        <p:spPr bwMode="auto">
          <a:xfrm>
            <a:off x="1478926" y="5145802"/>
            <a:ext cx="717132" cy="62541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2</a:t>
            </a:r>
            <a:endParaRPr lang="en-US" altLang="en-US" sz="2800" b="1" dirty="0"/>
          </a:p>
        </p:txBody>
      </p:sp>
      <p:sp>
        <p:nvSpPr>
          <p:cNvPr id="58" name="Oval 92"/>
          <p:cNvSpPr>
            <a:spLocks noChangeArrowheads="1"/>
          </p:cNvSpPr>
          <p:nvPr/>
        </p:nvSpPr>
        <p:spPr bwMode="auto">
          <a:xfrm>
            <a:off x="1856179" y="3604312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:</a:t>
            </a:r>
            <a:endParaRPr lang="en-US" altLang="en-US" sz="2800" b="1" dirty="0"/>
          </a:p>
        </p:txBody>
      </p:sp>
      <p:sp>
        <p:nvSpPr>
          <p:cNvPr id="59" name="Oval 92"/>
          <p:cNvSpPr>
            <a:spLocks noChangeArrowheads="1"/>
          </p:cNvSpPr>
          <p:nvPr/>
        </p:nvSpPr>
        <p:spPr bwMode="auto">
          <a:xfrm>
            <a:off x="9733510" y="3716738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=</a:t>
            </a:r>
            <a:endParaRPr lang="en-US" altLang="en-US" sz="2800" b="1" dirty="0"/>
          </a:p>
        </p:txBody>
      </p:sp>
      <p:sp>
        <p:nvSpPr>
          <p:cNvPr id="68" name="Oval 92"/>
          <p:cNvSpPr>
            <a:spLocks noChangeArrowheads="1"/>
          </p:cNvSpPr>
          <p:nvPr/>
        </p:nvSpPr>
        <p:spPr bwMode="auto">
          <a:xfrm>
            <a:off x="10080784" y="5173281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3</a:t>
            </a:r>
            <a:endParaRPr lang="en-US" altLang="en-US" sz="2800" b="1" dirty="0"/>
          </a:p>
        </p:txBody>
      </p:sp>
      <p:sp>
        <p:nvSpPr>
          <p:cNvPr id="69" name="Oval 92"/>
          <p:cNvSpPr>
            <a:spLocks noChangeArrowheads="1"/>
          </p:cNvSpPr>
          <p:nvPr/>
        </p:nvSpPr>
        <p:spPr bwMode="auto">
          <a:xfrm>
            <a:off x="8239490" y="5250731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x</a:t>
            </a:r>
            <a:endParaRPr lang="en-US" altLang="en-US" sz="2800" b="1" dirty="0"/>
          </a:p>
        </p:txBody>
      </p:sp>
      <p:sp>
        <p:nvSpPr>
          <p:cNvPr id="70" name="Oval 92"/>
          <p:cNvSpPr>
            <a:spLocks noChangeArrowheads="1"/>
          </p:cNvSpPr>
          <p:nvPr/>
        </p:nvSpPr>
        <p:spPr bwMode="auto">
          <a:xfrm>
            <a:off x="6907864" y="4518713"/>
            <a:ext cx="717132" cy="62541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2</a:t>
            </a:r>
            <a:endParaRPr lang="en-US" altLang="en-US" sz="2800" b="1" dirty="0"/>
          </a:p>
        </p:txBody>
      </p:sp>
      <p:sp>
        <p:nvSpPr>
          <p:cNvPr id="71" name="Oval 92"/>
          <p:cNvSpPr>
            <a:spLocks noChangeArrowheads="1"/>
          </p:cNvSpPr>
          <p:nvPr/>
        </p:nvSpPr>
        <p:spPr bwMode="auto">
          <a:xfrm>
            <a:off x="8289458" y="3681761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6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76417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  <p:bldP spid="13" grpId="0"/>
      <p:bldP spid="41" grpId="0"/>
      <p:bldP spid="42" grpId="0"/>
      <p:bldP spid="53" grpId="0" animBg="1"/>
      <p:bldP spid="55" grpId="1" animBg="1"/>
      <p:bldP spid="56" grpId="1" animBg="1"/>
      <p:bldP spid="57" grpId="1" animBg="1"/>
      <p:bldP spid="58" grpId="1" animBg="1"/>
      <p:bldP spid="59" grpId="1" animBg="1"/>
      <p:bldP spid="68" grpId="1" animBg="1"/>
      <p:bldP spid="69" grpId="1" animBg="1"/>
      <p:bldP spid="70" grpId="1" animBg="1"/>
      <p:bldP spid="7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024743" y="-15610"/>
            <a:ext cx="594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25006" y="1618563"/>
            <a:ext cx="7924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 . HOẠT ĐỘNG CƠ BẢN</a:t>
            </a:r>
            <a:endParaRPr lang="en-US" sz="28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38664" y="2113617"/>
            <a:ext cx="5587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 Times New Romen"/>
              </a:rPr>
              <a:t>1 . </a:t>
            </a:r>
            <a:r>
              <a:rPr lang="en-US" sz="2800" b="1" dirty="0" err="1" smtClean="0">
                <a:latin typeface=" Times New Romen"/>
              </a:rPr>
              <a:t>Trò</a:t>
            </a:r>
            <a:r>
              <a:rPr lang="en-US" sz="2800" b="1" dirty="0" smtClean="0">
                <a:latin typeface=" Times New Romen"/>
              </a:rPr>
              <a:t> </a:t>
            </a:r>
            <a:r>
              <a:rPr lang="en-US" sz="2800" b="1" dirty="0" err="1" smtClean="0">
                <a:latin typeface=" Times New Romen"/>
              </a:rPr>
              <a:t>chơi</a:t>
            </a:r>
            <a:r>
              <a:rPr lang="en-US" sz="2800" b="1" dirty="0" smtClean="0">
                <a:latin typeface=" Times New Romen"/>
              </a:rPr>
              <a:t> “Ai </a:t>
            </a:r>
            <a:r>
              <a:rPr lang="en-US" sz="2800" b="1" dirty="0" err="1" smtClean="0">
                <a:latin typeface=" Times New Romen"/>
              </a:rPr>
              <a:t>nhanh</a:t>
            </a:r>
            <a:r>
              <a:rPr lang="en-US" sz="2800" b="1" dirty="0" smtClean="0">
                <a:latin typeface=" Times New Romen"/>
              </a:rPr>
              <a:t>. </a:t>
            </a:r>
            <a:r>
              <a:rPr lang="en-US" sz="2800" b="1" dirty="0" err="1" smtClean="0">
                <a:latin typeface=" Times New Romen"/>
              </a:rPr>
              <a:t>ai</a:t>
            </a:r>
            <a:r>
              <a:rPr lang="en-US" sz="2800" b="1" dirty="0" smtClean="0">
                <a:latin typeface=" Times New Romen"/>
              </a:rPr>
              <a:t> </a:t>
            </a:r>
            <a:r>
              <a:rPr lang="en-US" sz="2800" b="1" dirty="0" err="1" smtClean="0">
                <a:latin typeface=" Times New Romen"/>
              </a:rPr>
              <a:t>đúng</a:t>
            </a:r>
            <a:r>
              <a:rPr lang="en-US" sz="2800" b="1" dirty="0" smtClean="0">
                <a:latin typeface=" Times New Romen"/>
              </a:rPr>
              <a:t>”</a:t>
            </a:r>
            <a:endParaRPr lang="en-US" sz="2800" b="1" dirty="0">
              <a:latin typeface=" Times New Romen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34124" y="2728209"/>
            <a:ext cx="668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 Times New Romen"/>
              </a:rPr>
              <a:t>Các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em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cùng</a:t>
            </a:r>
            <a:r>
              <a:rPr lang="en-US" sz="2400" dirty="0" smtClean="0">
                <a:latin typeface=" Times New Romen"/>
              </a:rPr>
              <a:t> so </a:t>
            </a:r>
            <a:r>
              <a:rPr lang="en-US" sz="2400" dirty="0" err="1" smtClean="0">
                <a:latin typeface=" Times New Romen"/>
              </a:rPr>
              <a:t>sánh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với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bài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làm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của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thầy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nhé</a:t>
            </a:r>
            <a:r>
              <a:rPr lang="en-US" sz="2400" dirty="0" smtClean="0">
                <a:latin typeface=" Times New Romen"/>
              </a:rPr>
              <a:t>.</a:t>
            </a:r>
            <a:endParaRPr lang="en-US" sz="2400" dirty="0">
              <a:latin typeface=" Times New Romen"/>
            </a:endParaRPr>
          </a:p>
        </p:txBody>
      </p:sp>
      <p:sp>
        <p:nvSpPr>
          <p:cNvPr id="53" name="Oval 92"/>
          <p:cNvSpPr>
            <a:spLocks noChangeArrowheads="1"/>
          </p:cNvSpPr>
          <p:nvPr/>
        </p:nvSpPr>
        <p:spPr bwMode="auto">
          <a:xfrm>
            <a:off x="2985438" y="4074008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4</a:t>
            </a:r>
            <a:endParaRPr lang="en-US" altLang="en-US" sz="2800" b="1" dirty="0"/>
          </a:p>
        </p:txBody>
      </p:sp>
      <p:sp>
        <p:nvSpPr>
          <p:cNvPr id="55" name="Oval 92"/>
          <p:cNvSpPr>
            <a:spLocks noChangeArrowheads="1"/>
          </p:cNvSpPr>
          <p:nvPr/>
        </p:nvSpPr>
        <p:spPr bwMode="auto">
          <a:xfrm>
            <a:off x="3707465" y="4091496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=</a:t>
            </a:r>
            <a:endParaRPr lang="en-US" altLang="en-US" sz="2800" b="1" dirty="0"/>
          </a:p>
        </p:txBody>
      </p:sp>
      <p:sp>
        <p:nvSpPr>
          <p:cNvPr id="56" name="Oval 92"/>
          <p:cNvSpPr>
            <a:spLocks noChangeArrowheads="1"/>
          </p:cNvSpPr>
          <p:nvPr/>
        </p:nvSpPr>
        <p:spPr bwMode="auto">
          <a:xfrm>
            <a:off x="1566368" y="4034033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8</a:t>
            </a:r>
            <a:endParaRPr lang="en-US" altLang="en-US" sz="2800" b="1" dirty="0"/>
          </a:p>
        </p:txBody>
      </p:sp>
      <p:sp>
        <p:nvSpPr>
          <p:cNvPr id="57" name="Oval 92"/>
          <p:cNvSpPr>
            <a:spLocks noChangeArrowheads="1"/>
          </p:cNvSpPr>
          <p:nvPr/>
        </p:nvSpPr>
        <p:spPr bwMode="auto">
          <a:xfrm>
            <a:off x="4387018" y="4081504"/>
            <a:ext cx="717132" cy="62541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2</a:t>
            </a:r>
            <a:endParaRPr lang="en-US" altLang="en-US" sz="2800" b="1" dirty="0"/>
          </a:p>
        </p:txBody>
      </p:sp>
      <p:sp>
        <p:nvSpPr>
          <p:cNvPr id="58" name="Oval 92"/>
          <p:cNvSpPr>
            <a:spLocks noChangeArrowheads="1"/>
          </p:cNvSpPr>
          <p:nvPr/>
        </p:nvSpPr>
        <p:spPr bwMode="auto">
          <a:xfrm>
            <a:off x="2260914" y="4069010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:</a:t>
            </a:r>
            <a:endParaRPr lang="en-US" altLang="en-US" sz="2800" b="1" dirty="0"/>
          </a:p>
        </p:txBody>
      </p:sp>
      <p:sp>
        <p:nvSpPr>
          <p:cNvPr id="59" name="Oval 92"/>
          <p:cNvSpPr>
            <a:spLocks noChangeArrowheads="1"/>
          </p:cNvSpPr>
          <p:nvPr/>
        </p:nvSpPr>
        <p:spPr bwMode="auto">
          <a:xfrm>
            <a:off x="9013982" y="3986560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=</a:t>
            </a:r>
            <a:endParaRPr lang="en-US" altLang="en-US" sz="2800" b="1" dirty="0"/>
          </a:p>
        </p:txBody>
      </p:sp>
      <p:sp>
        <p:nvSpPr>
          <p:cNvPr id="68" name="Oval 92"/>
          <p:cNvSpPr>
            <a:spLocks noChangeArrowheads="1"/>
          </p:cNvSpPr>
          <p:nvPr/>
        </p:nvSpPr>
        <p:spPr bwMode="auto">
          <a:xfrm>
            <a:off x="8311944" y="4004047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3</a:t>
            </a:r>
            <a:endParaRPr lang="en-US" altLang="en-US" sz="2800" b="1" dirty="0"/>
          </a:p>
        </p:txBody>
      </p:sp>
      <p:sp>
        <p:nvSpPr>
          <p:cNvPr id="69" name="Oval 92"/>
          <p:cNvSpPr>
            <a:spLocks noChangeArrowheads="1"/>
          </p:cNvSpPr>
          <p:nvPr/>
        </p:nvSpPr>
        <p:spPr bwMode="auto">
          <a:xfrm>
            <a:off x="7624893" y="3991557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x</a:t>
            </a:r>
            <a:endParaRPr lang="en-US" altLang="en-US" sz="2800" b="1" dirty="0"/>
          </a:p>
        </p:txBody>
      </p:sp>
      <p:sp>
        <p:nvSpPr>
          <p:cNvPr id="70" name="Oval 92"/>
          <p:cNvSpPr>
            <a:spLocks noChangeArrowheads="1"/>
          </p:cNvSpPr>
          <p:nvPr/>
        </p:nvSpPr>
        <p:spPr bwMode="auto">
          <a:xfrm>
            <a:off x="6922854" y="3994057"/>
            <a:ext cx="717132" cy="62541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2</a:t>
            </a:r>
            <a:endParaRPr lang="en-US" altLang="en-US" sz="2800" b="1" dirty="0"/>
          </a:p>
        </p:txBody>
      </p:sp>
      <p:sp>
        <p:nvSpPr>
          <p:cNvPr id="71" name="Oval 92"/>
          <p:cNvSpPr>
            <a:spLocks noChangeArrowheads="1"/>
          </p:cNvSpPr>
          <p:nvPr/>
        </p:nvSpPr>
        <p:spPr bwMode="auto">
          <a:xfrm>
            <a:off x="9698533" y="3981563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6</a:t>
            </a:r>
            <a:endParaRPr lang="en-US" altLang="en-US" sz="2800" b="1" dirty="0"/>
          </a:p>
        </p:txBody>
      </p:sp>
      <p:sp>
        <p:nvSpPr>
          <p:cNvPr id="20" name="Oval 92"/>
          <p:cNvSpPr>
            <a:spLocks noChangeArrowheads="1"/>
          </p:cNvSpPr>
          <p:nvPr/>
        </p:nvSpPr>
        <p:spPr bwMode="auto">
          <a:xfrm>
            <a:off x="4292084" y="5575508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4</a:t>
            </a:r>
            <a:endParaRPr lang="en-US" altLang="en-US" sz="2800" b="1" dirty="0"/>
          </a:p>
        </p:txBody>
      </p:sp>
      <p:sp>
        <p:nvSpPr>
          <p:cNvPr id="21" name="Oval 92"/>
          <p:cNvSpPr>
            <a:spLocks noChangeArrowheads="1"/>
          </p:cNvSpPr>
          <p:nvPr/>
        </p:nvSpPr>
        <p:spPr bwMode="auto">
          <a:xfrm>
            <a:off x="3560065" y="5563016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=</a:t>
            </a:r>
            <a:endParaRPr lang="en-US" altLang="en-US" sz="2800" b="1" dirty="0"/>
          </a:p>
        </p:txBody>
      </p:sp>
      <p:sp>
        <p:nvSpPr>
          <p:cNvPr id="22" name="Oval 92"/>
          <p:cNvSpPr>
            <a:spLocks noChangeArrowheads="1"/>
          </p:cNvSpPr>
          <p:nvPr/>
        </p:nvSpPr>
        <p:spPr bwMode="auto">
          <a:xfrm>
            <a:off x="1418968" y="5505553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8</a:t>
            </a:r>
            <a:endParaRPr lang="en-US" altLang="en-US" sz="2800" b="1" dirty="0"/>
          </a:p>
        </p:txBody>
      </p:sp>
      <p:sp>
        <p:nvSpPr>
          <p:cNvPr id="23" name="Oval 92"/>
          <p:cNvSpPr>
            <a:spLocks noChangeArrowheads="1"/>
          </p:cNvSpPr>
          <p:nvPr/>
        </p:nvSpPr>
        <p:spPr bwMode="auto">
          <a:xfrm>
            <a:off x="2845533" y="5538034"/>
            <a:ext cx="717132" cy="62541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2</a:t>
            </a:r>
            <a:endParaRPr lang="en-US" altLang="en-US" sz="2800" b="1" dirty="0"/>
          </a:p>
        </p:txBody>
      </p:sp>
      <p:sp>
        <p:nvSpPr>
          <p:cNvPr id="24" name="Oval 92"/>
          <p:cNvSpPr>
            <a:spLocks noChangeArrowheads="1"/>
          </p:cNvSpPr>
          <p:nvPr/>
        </p:nvSpPr>
        <p:spPr bwMode="auto">
          <a:xfrm>
            <a:off x="2113514" y="5540530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:</a:t>
            </a:r>
            <a:endParaRPr lang="en-US" altLang="en-US" sz="2800" b="1" dirty="0"/>
          </a:p>
        </p:txBody>
      </p:sp>
      <p:sp>
        <p:nvSpPr>
          <p:cNvPr id="25" name="Oval 92"/>
          <p:cNvSpPr>
            <a:spLocks noChangeArrowheads="1"/>
          </p:cNvSpPr>
          <p:nvPr/>
        </p:nvSpPr>
        <p:spPr bwMode="auto">
          <a:xfrm>
            <a:off x="9046462" y="5518040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=</a:t>
            </a:r>
            <a:endParaRPr lang="en-US" altLang="en-US" sz="2800" b="1" dirty="0"/>
          </a:p>
        </p:txBody>
      </p:sp>
      <p:sp>
        <p:nvSpPr>
          <p:cNvPr id="26" name="Oval 92"/>
          <p:cNvSpPr>
            <a:spLocks noChangeArrowheads="1"/>
          </p:cNvSpPr>
          <p:nvPr/>
        </p:nvSpPr>
        <p:spPr bwMode="auto">
          <a:xfrm>
            <a:off x="8344424" y="5535527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2</a:t>
            </a:r>
            <a:endParaRPr lang="en-US" altLang="en-US" sz="2800" b="1" dirty="0"/>
          </a:p>
        </p:txBody>
      </p:sp>
      <p:sp>
        <p:nvSpPr>
          <p:cNvPr id="27" name="Oval 92"/>
          <p:cNvSpPr>
            <a:spLocks noChangeArrowheads="1"/>
          </p:cNvSpPr>
          <p:nvPr/>
        </p:nvSpPr>
        <p:spPr bwMode="auto">
          <a:xfrm>
            <a:off x="7657373" y="5523037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x</a:t>
            </a:r>
            <a:endParaRPr lang="en-US" altLang="en-US" sz="2800" b="1" dirty="0"/>
          </a:p>
        </p:txBody>
      </p:sp>
      <p:sp>
        <p:nvSpPr>
          <p:cNvPr id="28" name="Oval 92"/>
          <p:cNvSpPr>
            <a:spLocks noChangeArrowheads="1"/>
          </p:cNvSpPr>
          <p:nvPr/>
        </p:nvSpPr>
        <p:spPr bwMode="auto">
          <a:xfrm>
            <a:off x="6955334" y="5525537"/>
            <a:ext cx="717132" cy="62541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3</a:t>
            </a:r>
            <a:endParaRPr lang="en-US" altLang="en-US" sz="2800" b="1" dirty="0"/>
          </a:p>
        </p:txBody>
      </p:sp>
      <p:sp>
        <p:nvSpPr>
          <p:cNvPr id="29" name="Oval 92"/>
          <p:cNvSpPr>
            <a:spLocks noChangeArrowheads="1"/>
          </p:cNvSpPr>
          <p:nvPr/>
        </p:nvSpPr>
        <p:spPr bwMode="auto">
          <a:xfrm>
            <a:off x="9731013" y="5513043"/>
            <a:ext cx="717132" cy="632907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/>
              <a:t>6</a:t>
            </a:r>
            <a:endParaRPr lang="en-US" altLang="en-US" sz="2800" b="1" dirty="0"/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3024743" y="-15610"/>
            <a:ext cx="594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789282" y="52715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39710" y="538768"/>
            <a:ext cx="7631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MỘT THỪA SỐ CỦA PHÉP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417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y qu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41" grpId="0"/>
      <p:bldP spid="42" grpId="0"/>
      <p:bldP spid="53" grpId="0" animBg="1"/>
      <p:bldP spid="55" grpId="0" animBg="1"/>
      <p:bldP spid="56" grpId="0" animBg="1"/>
      <p:bldP spid="57" grpId="0" animBg="1"/>
      <p:bldP spid="58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25006" y="1618563"/>
            <a:ext cx="79248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199104" y="2386621"/>
            <a:ext cx="1082729" cy="1669199"/>
            <a:chOff x="762000" y="2695822"/>
            <a:chExt cx="685800" cy="1418978"/>
          </a:xfrm>
        </p:grpSpPr>
        <p:sp>
          <p:nvSpPr>
            <p:cNvPr id="15" name="Rounded Rectangle 14"/>
            <p:cNvSpPr/>
            <p:nvPr/>
          </p:nvSpPr>
          <p:spPr>
            <a:xfrm>
              <a:off x="762000" y="2695822"/>
              <a:ext cx="685800" cy="1418978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914400" y="2848749"/>
              <a:ext cx="381000" cy="50923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14400" y="3494252"/>
              <a:ext cx="381000" cy="5280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473512" y="2386621"/>
            <a:ext cx="1084891" cy="1669199"/>
            <a:chOff x="762000" y="2819400"/>
            <a:chExt cx="685800" cy="1295400"/>
          </a:xfrm>
        </p:grpSpPr>
        <p:sp>
          <p:nvSpPr>
            <p:cNvPr id="19" name="Rounded Rectangle 18"/>
            <p:cNvSpPr/>
            <p:nvPr/>
          </p:nvSpPr>
          <p:spPr>
            <a:xfrm>
              <a:off x="762000" y="2819400"/>
              <a:ext cx="685800" cy="12954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14400" y="2959009"/>
              <a:ext cx="381000" cy="4776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14400" y="3548295"/>
              <a:ext cx="381000" cy="48208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735641" y="2399500"/>
            <a:ext cx="1086678" cy="1669199"/>
            <a:chOff x="797751" y="2819400"/>
            <a:chExt cx="727323" cy="1295400"/>
          </a:xfrm>
        </p:grpSpPr>
        <p:sp>
          <p:nvSpPr>
            <p:cNvPr id="23" name="Rounded Rectangle 22"/>
            <p:cNvSpPr/>
            <p:nvPr/>
          </p:nvSpPr>
          <p:spPr>
            <a:xfrm>
              <a:off x="797751" y="2819400"/>
              <a:ext cx="727323" cy="12954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969660" y="2949014"/>
              <a:ext cx="402997" cy="47769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60450" y="3538300"/>
              <a:ext cx="412207" cy="49208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2220367" y="4486480"/>
            <a:ext cx="3632200" cy="547687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2      </a:t>
            </a:r>
            <a:r>
              <a:rPr lang="en-US" sz="3600" b="1" dirty="0">
                <a:solidFill>
                  <a:srgbClr val="0000FF"/>
                </a:solidFill>
              </a:rPr>
              <a:t>×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 = 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144167" y="5625589"/>
            <a:ext cx="1554162" cy="381000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Down Arrow 47"/>
          <p:cNvSpPr>
            <a:spLocks noChangeArrowheads="1"/>
          </p:cNvSpPr>
          <p:nvPr/>
        </p:nvSpPr>
        <p:spPr bwMode="auto">
          <a:xfrm flipV="1">
            <a:off x="2753767" y="5036626"/>
            <a:ext cx="182562" cy="5476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25400" algn="ctr">
            <a:solidFill>
              <a:srgbClr val="00206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868192" y="5625589"/>
            <a:ext cx="1554162" cy="381000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Down Arrow 49"/>
          <p:cNvSpPr>
            <a:spLocks noChangeArrowheads="1"/>
          </p:cNvSpPr>
          <p:nvPr/>
        </p:nvSpPr>
        <p:spPr bwMode="auto">
          <a:xfrm flipV="1">
            <a:off x="4592092" y="5036626"/>
            <a:ext cx="184150" cy="547688"/>
          </a:xfrm>
          <a:prstGeom prst="downArrow">
            <a:avLst>
              <a:gd name="adj1" fmla="val 50000"/>
              <a:gd name="adj2" fmla="val 49569"/>
            </a:avLst>
          </a:prstGeom>
          <a:solidFill>
            <a:srgbClr val="00B0F0"/>
          </a:solidFill>
          <a:ln w="25400" algn="ctr">
            <a:solidFill>
              <a:srgbClr val="00206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547767" y="5625589"/>
            <a:ext cx="1371600" cy="381000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Down Arrow 51"/>
          <p:cNvSpPr>
            <a:spLocks noChangeArrowheads="1"/>
          </p:cNvSpPr>
          <p:nvPr/>
        </p:nvSpPr>
        <p:spPr bwMode="auto">
          <a:xfrm flipV="1">
            <a:off x="6130379" y="5036626"/>
            <a:ext cx="182563" cy="5476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25400" algn="ctr">
            <a:solidFill>
              <a:srgbClr val="00206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6528838" y="4207205"/>
            <a:ext cx="822325" cy="53723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7412340" y="4840361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825603" y="4792020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8217001" y="4843536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8675429" y="4899098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9181842" y="4843536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22751" y="4481586"/>
            <a:ext cx="609600" cy="549275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cxnSp>
        <p:nvCxnSpPr>
          <p:cNvPr id="40" name="Straight Arrow Connector 39"/>
          <p:cNvCxnSpPr>
            <a:endCxn id="60" idx="1"/>
          </p:cNvCxnSpPr>
          <p:nvPr/>
        </p:nvCxnSpPr>
        <p:spPr>
          <a:xfrm>
            <a:off x="6507649" y="4743523"/>
            <a:ext cx="904691" cy="28733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7412340" y="3941425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825603" y="3893084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217001" y="3944600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8675429" y="4000162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9181842" y="3944600"/>
            <a:ext cx="482600" cy="38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6" name="TextBox 3"/>
          <p:cNvSpPr txBox="1">
            <a:spLocks noChangeArrowheads="1"/>
          </p:cNvSpPr>
          <p:nvPr/>
        </p:nvSpPr>
        <p:spPr bwMode="auto">
          <a:xfrm>
            <a:off x="3024743" y="-15610"/>
            <a:ext cx="594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4"/>
          <p:cNvSpPr txBox="1">
            <a:spLocks noChangeArrowheads="1"/>
          </p:cNvSpPr>
          <p:nvPr/>
        </p:nvSpPr>
        <p:spPr bwMode="auto">
          <a:xfrm>
            <a:off x="789282" y="52715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39710" y="538768"/>
            <a:ext cx="7631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MỘT THỪA SỐ CỦA PHÉP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417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60" grpId="0"/>
      <p:bldP spid="61" grpId="0"/>
      <p:bldP spid="62" grpId="0"/>
      <p:bldP spid="63" grpId="0"/>
      <p:bldP spid="64" grpId="0"/>
      <p:bldP spid="65" grpId="0" animBg="1"/>
      <p:bldP spid="43" grpId="0"/>
      <p:bldP spid="44" grpId="0"/>
      <p:bldP spid="45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024743" y="-15610"/>
            <a:ext cx="594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029126" y="662065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19592" y="658689"/>
            <a:ext cx="7631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MỘT THỪA SỐ CỦA PHÉP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25006" y="1618563"/>
            <a:ext cx="91126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 .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537659" y="3360981"/>
            <a:ext cx="8424473" cy="215539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     </a:t>
            </a:r>
            <a:r>
              <a:rPr lang="en-US" sz="4400" i="1" dirty="0" err="1" smtClean="0">
                <a:solidFill>
                  <a:schemeClr val="tx1"/>
                </a:solidFill>
                <a:latin typeface=" Times New Romen"/>
              </a:rPr>
              <a:t>Trong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tx1"/>
                </a:solidFill>
                <a:latin typeface=" Times New Romen"/>
              </a:rPr>
              <a:t>phép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tx1"/>
                </a:solidFill>
                <a:latin typeface=" Times New Romen"/>
              </a:rPr>
              <a:t>nhân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2 x 3 = 6, </a:t>
            </a:r>
            <a:r>
              <a:rPr lang="en-US" sz="4400" i="1" dirty="0" err="1" smtClean="0">
                <a:solidFill>
                  <a:schemeClr val="accent5"/>
                </a:solidFill>
                <a:latin typeface=" Times New Romen"/>
              </a:rPr>
              <a:t>thừa</a:t>
            </a:r>
            <a:r>
              <a:rPr lang="en-US" sz="4400" i="1" dirty="0" smtClean="0">
                <a:solidFill>
                  <a:schemeClr val="accent5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accent5"/>
                </a:solidFill>
                <a:latin typeface=" Times New Romen"/>
              </a:rPr>
              <a:t>số</a:t>
            </a:r>
            <a:r>
              <a:rPr lang="en-US" sz="4400" i="1" dirty="0" smtClean="0">
                <a:solidFill>
                  <a:schemeClr val="accent5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accent5"/>
                </a:solidFill>
                <a:latin typeface=" Times New Romen"/>
              </a:rPr>
              <a:t>này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tx1"/>
                </a:solidFill>
                <a:latin typeface=" Times New Romen"/>
              </a:rPr>
              <a:t>bằng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accent5"/>
                </a:solidFill>
                <a:latin typeface=" Times New Romen"/>
              </a:rPr>
              <a:t>tích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tx1"/>
                </a:solidFill>
                <a:latin typeface=" Times New Romen"/>
              </a:rPr>
              <a:t>chia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tx1"/>
                </a:solidFill>
                <a:latin typeface=" Times New Romen"/>
              </a:rPr>
              <a:t>cho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accent5"/>
                </a:solidFill>
                <a:latin typeface=" Times New Romen"/>
              </a:rPr>
              <a:t>thừa</a:t>
            </a:r>
            <a:r>
              <a:rPr lang="en-US" sz="4400" i="1" dirty="0" smtClean="0">
                <a:solidFill>
                  <a:schemeClr val="accent5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accent5"/>
                </a:solidFill>
                <a:latin typeface=" Times New Romen"/>
              </a:rPr>
              <a:t>số</a:t>
            </a:r>
            <a:r>
              <a:rPr lang="en-US" sz="4400" i="1" dirty="0" smtClean="0">
                <a:solidFill>
                  <a:schemeClr val="accent5"/>
                </a:solidFill>
                <a:latin typeface=" Times New Romen"/>
              </a:rPr>
              <a:t> </a:t>
            </a:r>
            <a:r>
              <a:rPr lang="en-US" sz="4400" i="1" dirty="0" err="1" smtClean="0">
                <a:solidFill>
                  <a:schemeClr val="accent5"/>
                </a:solidFill>
                <a:latin typeface=" Times New Romen"/>
              </a:rPr>
              <a:t>kia</a:t>
            </a:r>
            <a:r>
              <a:rPr lang="en-US" sz="4400" i="1" dirty="0" smtClean="0">
                <a:solidFill>
                  <a:schemeClr val="tx1"/>
                </a:solidFill>
                <a:latin typeface=" Times New Romen"/>
              </a:rPr>
              <a:t>.</a:t>
            </a:r>
            <a:endParaRPr lang="en-US" sz="4400" i="1" dirty="0">
              <a:solidFill>
                <a:schemeClr val="tx1"/>
              </a:solidFill>
              <a:latin typeface=" Times New Romen"/>
            </a:endParaRPr>
          </a:p>
        </p:txBody>
      </p:sp>
      <p:pic>
        <p:nvPicPr>
          <p:cNvPr id="41" name="Picture 40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8052"/>
            <a:ext cx="3432747" cy="311795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049311" y="5351486"/>
            <a:ext cx="113925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2 x 3 = 6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417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5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94363" y="87512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36720" y="118248"/>
            <a:ext cx="75839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 MỘT THỪA SỐ CỦA PHÉP NHÂN</a:t>
            </a:r>
          </a:p>
        </p:txBody>
      </p:sp>
      <p:sp>
        <p:nvSpPr>
          <p:cNvPr id="8" name="Rectangle 7"/>
          <p:cNvSpPr/>
          <p:nvPr/>
        </p:nvSpPr>
        <p:spPr>
          <a:xfrm>
            <a:off x="916589" y="697018"/>
            <a:ext cx="49379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3a .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474519" y="2220510"/>
            <a:ext cx="27968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43593" y="5246562"/>
            <a:ext cx="7641816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VNI-Allegie" pitchFamily="2" charset="0"/>
              </a:rPr>
              <a:t>X</a:t>
            </a:r>
            <a:r>
              <a:rPr lang="en-US" altLang="en-US" sz="3200" b="1" dirty="0" smtClean="0">
                <a:solidFill>
                  <a:srgbClr val="FF0000"/>
                </a:solidFill>
                <a:latin typeface="VNI-Allegie" pitchFamily="2" charset="0"/>
              </a:rPr>
              <a:t> </a:t>
            </a:r>
            <a:r>
              <a:rPr lang="en-US" sz="3000" b="1" i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000" b="1" i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i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3672" y="1349128"/>
            <a:ext cx="7885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 Times New Romen"/>
              </a:rPr>
              <a:t>Chỉ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ra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các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thừa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số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và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tích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trong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phép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nhân</a:t>
            </a:r>
            <a:r>
              <a:rPr lang="en-US" altLang="en-US" sz="2400" b="1" dirty="0" smtClean="0">
                <a:solidFill>
                  <a:srgbClr val="0000FF"/>
                </a:solidFill>
                <a:latin typeface="VNI-Allegie" pitchFamily="2" charset="0"/>
              </a:rPr>
              <a:t> X  </a:t>
            </a:r>
            <a:r>
              <a:rPr lang="en-US" altLang="en-US" sz="1600" b="1" dirty="0" err="1" smtClean="0">
                <a:solidFill>
                  <a:srgbClr val="0000FF"/>
                </a:solidFill>
                <a:latin typeface=" Times New Romen"/>
                <a:cs typeface="Times New Roman" panose="02020603050405020304" pitchFamily="18" charset="0"/>
              </a:rPr>
              <a:t>x</a:t>
            </a:r>
            <a:r>
              <a:rPr lang="en-US" altLang="en-US" sz="2400" b="1" dirty="0" smtClean="0">
                <a:solidFill>
                  <a:srgbClr val="0000FF"/>
                </a:solidFill>
                <a:latin typeface=" Times New Romen"/>
                <a:cs typeface="Times New Roman" panose="02020603050405020304" pitchFamily="18" charset="0"/>
              </a:rPr>
              <a:t>   2  =  8 </a:t>
            </a:r>
            <a:endParaRPr lang="en-US" sz="2400" dirty="0">
              <a:latin typeface=" Times New Rom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3654" y="1888776"/>
            <a:ext cx="6383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 Times New Romen"/>
              </a:rPr>
              <a:t>Thừa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số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nào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đã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biết</a:t>
            </a:r>
            <a:r>
              <a:rPr lang="en-US" sz="2400" dirty="0" smtClean="0">
                <a:latin typeface=" Times New Romen"/>
              </a:rPr>
              <a:t>, </a:t>
            </a:r>
            <a:r>
              <a:rPr lang="en-US" sz="2400" dirty="0" err="1" smtClean="0">
                <a:latin typeface=" Times New Romen"/>
              </a:rPr>
              <a:t>thừa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số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nào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chưa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biết</a:t>
            </a:r>
            <a:r>
              <a:rPr lang="en-US" sz="2400" dirty="0" smtClean="0">
                <a:latin typeface=" Times New Romen"/>
              </a:rPr>
              <a:t> ?</a:t>
            </a:r>
            <a:endParaRPr lang="en-US" sz="2400" dirty="0">
              <a:latin typeface=" Times New Rome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79527" y="2537780"/>
            <a:ext cx="4420276" cy="547687"/>
          </a:xfrm>
          <a:prstGeom prst="rect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600" b="1" dirty="0" smtClean="0">
                <a:solidFill>
                  <a:srgbClr val="0000FF"/>
                </a:solidFill>
                <a:latin typeface="VNI-Allegie" pitchFamily="2" charset="0"/>
              </a:rPr>
              <a:t>X    </a:t>
            </a:r>
            <a:r>
              <a:rPr lang="en-US" sz="3600" b="1" dirty="0" smtClean="0">
                <a:solidFill>
                  <a:srgbClr val="0000FF"/>
                </a:solidFill>
              </a:rPr>
              <a:t>×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2     =    8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28377" y="3676889"/>
            <a:ext cx="1554162" cy="83516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 flipV="1">
            <a:off x="4012927" y="3087926"/>
            <a:ext cx="182562" cy="5476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25400" algn="ctr">
            <a:solidFill>
              <a:srgbClr val="00206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127352" y="3676889"/>
            <a:ext cx="1554162" cy="85015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 flipV="1">
            <a:off x="5851252" y="3087926"/>
            <a:ext cx="184150" cy="547688"/>
          </a:xfrm>
          <a:prstGeom prst="downArrow">
            <a:avLst>
              <a:gd name="adj1" fmla="val 50000"/>
              <a:gd name="adj2" fmla="val 49569"/>
            </a:avLst>
          </a:prstGeom>
          <a:solidFill>
            <a:srgbClr val="00B0F0"/>
          </a:solidFill>
          <a:ln w="25400" algn="ctr">
            <a:solidFill>
              <a:srgbClr val="00206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81877" y="3916732"/>
            <a:ext cx="1371600" cy="381000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Down Arrow 23"/>
          <p:cNvSpPr>
            <a:spLocks noChangeArrowheads="1"/>
          </p:cNvSpPr>
          <p:nvPr/>
        </p:nvSpPr>
        <p:spPr bwMode="auto">
          <a:xfrm flipV="1">
            <a:off x="7389539" y="3087926"/>
            <a:ext cx="182563" cy="5476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25400" algn="ctr">
            <a:solidFill>
              <a:srgbClr val="00206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93685" y="4781864"/>
            <a:ext cx="5321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 Times New Romen"/>
              </a:rPr>
              <a:t>Để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tìm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VNI-Allegie" pitchFamily="2" charset="0"/>
              </a:rPr>
              <a:t>X 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ta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làm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như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thế</a:t>
            </a:r>
            <a:r>
              <a:rPr lang="en-US" sz="2400" dirty="0" smtClean="0">
                <a:latin typeface=" Times New Romen"/>
              </a:rPr>
              <a:t> </a:t>
            </a:r>
            <a:r>
              <a:rPr lang="en-US" sz="2400" dirty="0" err="1" smtClean="0">
                <a:latin typeface=" Times New Romen"/>
              </a:rPr>
              <a:t>nào</a:t>
            </a:r>
            <a:r>
              <a:rPr lang="en-US" sz="2400" dirty="0" smtClean="0">
                <a:latin typeface=" Times New Romen"/>
              </a:rPr>
              <a:t>?</a:t>
            </a:r>
            <a:endParaRPr lang="en-US" sz="2400" dirty="0">
              <a:latin typeface=" Times New Rom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10984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5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386873" cy="685800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704538" y="1184227"/>
            <a:ext cx="4881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 Times New Romen"/>
              </a:rPr>
              <a:t>3b . </a:t>
            </a:r>
            <a:r>
              <a:rPr lang="en-US" sz="2400" b="1" dirty="0" err="1" smtClean="0">
                <a:latin typeface=" Times New Romen"/>
              </a:rPr>
              <a:t>Đọc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và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làm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theo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từng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bước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289154" y="1843790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VNI-Allegie" pitchFamily="2" charset="0"/>
              </a:rPr>
              <a:t>X  </a:t>
            </a:r>
            <a:r>
              <a:rPr lang="en-US" sz="3600" b="1" dirty="0" err="1" smtClean="0">
                <a:solidFill>
                  <a:srgbClr val="0000FF"/>
                </a:solidFill>
                <a:latin typeface=" Times New Romen"/>
              </a:rPr>
              <a:t>x</a:t>
            </a:r>
            <a:r>
              <a:rPr lang="en-US" sz="3600" b="1" dirty="0" smtClean="0">
                <a:solidFill>
                  <a:srgbClr val="0000FF"/>
                </a:solidFill>
                <a:latin typeface=" Times New Romen"/>
              </a:rPr>
              <a:t> 2 = 8</a:t>
            </a:r>
            <a:endParaRPr lang="en-US" sz="3600" b="1" dirty="0">
              <a:solidFill>
                <a:srgbClr val="0000FF"/>
              </a:solidFill>
              <a:latin typeface=" Times New Rome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63711" y="2383440"/>
            <a:ext cx="2129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VNI-Allegie" pitchFamily="2" charset="0"/>
              </a:rPr>
              <a:t>X  </a:t>
            </a:r>
            <a:r>
              <a:rPr lang="en-US" altLang="en-US" sz="3600" b="1" dirty="0" smtClean="0">
                <a:solidFill>
                  <a:srgbClr val="0000FF"/>
                </a:solidFill>
                <a:latin typeface=" Times New Romen"/>
              </a:rPr>
              <a:t>= 8 : 2</a:t>
            </a:r>
            <a:endParaRPr lang="en-US" sz="3600" b="1" dirty="0">
              <a:solidFill>
                <a:srgbClr val="0000FF"/>
              </a:solidFill>
              <a:latin typeface=" Times New Romen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3661" y="2908104"/>
            <a:ext cx="2121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VNI-Allegie" pitchFamily="2" charset="0"/>
              </a:rPr>
              <a:t>X  </a:t>
            </a:r>
            <a:r>
              <a:rPr lang="en-US" altLang="en-US" sz="3600" b="1" dirty="0" smtClean="0">
                <a:solidFill>
                  <a:srgbClr val="0000FF"/>
                </a:solidFill>
                <a:latin typeface=" Times New Romen"/>
              </a:rPr>
              <a:t>= </a:t>
            </a:r>
            <a:endParaRPr lang="en-US" sz="3600" b="1" dirty="0">
              <a:solidFill>
                <a:srgbClr val="0000FF"/>
              </a:solidFill>
              <a:latin typeface=" Times New Rome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80852" y="1846292"/>
            <a:ext cx="58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latin typeface=" Times New Romen"/>
              </a:rPr>
              <a:t>= </a:t>
            </a:r>
            <a:endParaRPr lang="en-US" sz="3600" b="1" dirty="0">
              <a:solidFill>
                <a:schemeClr val="accent5"/>
              </a:solidFill>
              <a:latin typeface=" Times New Rome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56009" y="2385942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chemeClr val="accent5"/>
                </a:solidFill>
                <a:latin typeface="VNI-Allegie" pitchFamily="2" charset="0"/>
              </a:rPr>
              <a:t> </a:t>
            </a:r>
            <a:r>
              <a:rPr lang="en-US" altLang="en-US" sz="3600" b="1" dirty="0" smtClean="0">
                <a:solidFill>
                  <a:schemeClr val="accent5"/>
                </a:solidFill>
                <a:latin typeface=" Times New Romen"/>
              </a:rPr>
              <a:t>= </a:t>
            </a:r>
            <a:endParaRPr lang="en-US" sz="3600" b="1" dirty="0">
              <a:solidFill>
                <a:schemeClr val="accent5"/>
              </a:solidFill>
              <a:latin typeface=" Times New Rome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15979" y="2910606"/>
            <a:ext cx="61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chemeClr val="accent5"/>
                </a:solidFill>
                <a:latin typeface="VNI-Allegie" pitchFamily="2" charset="0"/>
              </a:rPr>
              <a:t> </a:t>
            </a:r>
            <a:r>
              <a:rPr lang="en-US" altLang="en-US" sz="3600" b="1" dirty="0" smtClean="0">
                <a:solidFill>
                  <a:schemeClr val="accent5"/>
                </a:solidFill>
                <a:latin typeface=" Times New Romen"/>
              </a:rPr>
              <a:t>=</a:t>
            </a:r>
            <a:endParaRPr lang="en-US" sz="3600" b="1" dirty="0">
              <a:solidFill>
                <a:schemeClr val="accent5"/>
              </a:solidFill>
              <a:latin typeface=" Times New Romen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96424" y="2818175"/>
            <a:ext cx="5317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Các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em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nhớ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cách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trình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bày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 </a:t>
            </a:r>
            <a:r>
              <a:rPr lang="en-US" sz="2800" dirty="0" err="1" smtClean="0">
                <a:solidFill>
                  <a:srgbClr val="FF33CC"/>
                </a:solidFill>
                <a:latin typeface=" Times New Romen"/>
              </a:rPr>
              <a:t>nhé</a:t>
            </a:r>
            <a:r>
              <a:rPr lang="en-US" sz="2800" dirty="0" smtClean="0">
                <a:solidFill>
                  <a:srgbClr val="FF33CC"/>
                </a:solidFill>
                <a:latin typeface=" Times New Romen"/>
              </a:rPr>
              <a:t>.</a:t>
            </a:r>
            <a:endParaRPr lang="en-US" sz="2800" dirty="0">
              <a:solidFill>
                <a:srgbClr val="FF33CC"/>
              </a:solidFill>
              <a:latin typeface=" Times New Rome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4754" y="3567666"/>
            <a:ext cx="622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 Times New Romen"/>
              </a:rPr>
              <a:t>4a . </a:t>
            </a:r>
            <a:r>
              <a:rPr lang="en-US" sz="2400" b="1" dirty="0" err="1" smtClean="0">
                <a:latin typeface=" Times New Romen"/>
              </a:rPr>
              <a:t>Đọc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kĩ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nội</a:t>
            </a:r>
            <a:r>
              <a:rPr lang="en-US" sz="2400" b="1" dirty="0" smtClean="0">
                <a:latin typeface=" Times New Romen"/>
              </a:rPr>
              <a:t> dung </a:t>
            </a:r>
            <a:r>
              <a:rPr lang="en-US" sz="2400" b="1" dirty="0" err="1" smtClean="0">
                <a:latin typeface=" Times New Romen"/>
              </a:rPr>
              <a:t>sau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và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viết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vào</a:t>
            </a:r>
            <a:r>
              <a:rPr lang="en-US" sz="2400" b="1" dirty="0" smtClean="0">
                <a:latin typeface=" Times New Romen"/>
              </a:rPr>
              <a:t> </a:t>
            </a:r>
            <a:r>
              <a:rPr lang="en-US" sz="2400" b="1" dirty="0" err="1" smtClean="0">
                <a:latin typeface=" Times New Romen"/>
              </a:rPr>
              <a:t>vở</a:t>
            </a:r>
            <a:r>
              <a:rPr lang="en-US" sz="2400" b="1" dirty="0" smtClean="0">
                <a:latin typeface=" Times New Romen"/>
              </a:rPr>
              <a:t>.</a:t>
            </a:r>
            <a:endParaRPr lang="en-US" sz="2400" b="1" dirty="0">
              <a:latin typeface=" Times New Rome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" y="43171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Muốn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tìm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thừa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chưa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biết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lấy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tích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chia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cho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thừa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số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đã</a:t>
            </a:r>
            <a:r>
              <a:rPr lang="en-US" sz="2800" dirty="0" smtClean="0">
                <a:solidFill>
                  <a:srgbClr val="C00000"/>
                </a:solidFill>
                <a:latin typeface="HP001 4 hang 1 ô ly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HP001 4 hang 1 ô ly" pitchFamily="34" charset="0"/>
              </a:rPr>
              <a:t>biết</a:t>
            </a:r>
            <a:r>
              <a:rPr lang="en-US" sz="2400" dirty="0" smtClean="0">
                <a:solidFill>
                  <a:srgbClr val="C00000"/>
                </a:solidFill>
                <a:latin typeface="HP001 4 hang 1 ô ly" pitchFamily="34" charset="0"/>
              </a:rPr>
              <a:t>.</a:t>
            </a:r>
            <a:endParaRPr lang="en-US" sz="2400" dirty="0">
              <a:solidFill>
                <a:srgbClr val="C00000"/>
              </a:solidFill>
              <a:latin typeface="HP001 4 hang 1 ô ly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2170" y="4906784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  <a:latin typeface=" Times New Romen"/>
              </a:rPr>
              <a:t> </a:t>
            </a:r>
            <a:endParaRPr lang="en-US" sz="3600" b="1" dirty="0">
              <a:solidFill>
                <a:schemeClr val="accent5"/>
              </a:solidFill>
              <a:latin typeface=" Times New Romen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98475" y="2915728"/>
            <a:ext cx="603849" cy="621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95593" y="2912852"/>
            <a:ext cx="603849" cy="621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4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797375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/>
      <p:bldP spid="52" grpId="0"/>
      <p:bldP spid="53" grpId="0"/>
      <p:bldP spid="54" grpId="0"/>
      <p:bldP spid="55" grpId="0"/>
      <p:bldP spid="56" grpId="0"/>
      <p:bldP spid="57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3499</TotalTime>
  <Words>839</Words>
  <Application>Microsoft Office PowerPoint</Application>
  <PresentationFormat>Custom</PresentationFormat>
  <Paragraphs>189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MỤC TIÊU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 Nguyen</dc:creator>
  <cp:lastModifiedBy>Thanh An</cp:lastModifiedBy>
  <cp:revision>255</cp:revision>
  <dcterms:created xsi:type="dcterms:W3CDTF">2015-03-07T01:35:37Z</dcterms:created>
  <dcterms:modified xsi:type="dcterms:W3CDTF">2020-05-19T23:51:55Z</dcterms:modified>
</cp:coreProperties>
</file>